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314" r:id="rId3"/>
    <p:sldId id="260" r:id="rId4"/>
    <p:sldId id="261" r:id="rId5"/>
    <p:sldId id="262" r:id="rId6"/>
    <p:sldId id="305" r:id="rId7"/>
    <p:sldId id="263" r:id="rId8"/>
    <p:sldId id="30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04" r:id="rId17"/>
    <p:sldId id="271" r:id="rId18"/>
    <p:sldId id="272" r:id="rId19"/>
    <p:sldId id="273" r:id="rId20"/>
    <p:sldId id="303" r:id="rId21"/>
    <p:sldId id="275" r:id="rId22"/>
    <p:sldId id="276" r:id="rId23"/>
    <p:sldId id="277" r:id="rId24"/>
    <p:sldId id="278" r:id="rId25"/>
    <p:sldId id="307" r:id="rId26"/>
    <p:sldId id="306" r:id="rId27"/>
    <p:sldId id="308" r:id="rId28"/>
    <p:sldId id="309" r:id="rId29"/>
    <p:sldId id="310" r:id="rId30"/>
    <p:sldId id="311" r:id="rId31"/>
    <p:sldId id="312" r:id="rId32"/>
    <p:sldId id="279" r:id="rId33"/>
    <p:sldId id="313" r:id="rId34"/>
    <p:sldId id="280" r:id="rId35"/>
    <p:sldId id="293" r:id="rId36"/>
    <p:sldId id="282" r:id="rId37"/>
    <p:sldId id="283" r:id="rId38"/>
    <p:sldId id="318" r:id="rId39"/>
    <p:sldId id="257" r:id="rId40"/>
    <p:sldId id="258" r:id="rId41"/>
    <p:sldId id="315" r:id="rId42"/>
    <p:sldId id="316" r:id="rId43"/>
    <p:sldId id="317" r:id="rId44"/>
    <p:sldId id="284" r:id="rId45"/>
    <p:sldId id="285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02" autoAdjust="0"/>
    <p:restoredTop sz="94456"/>
  </p:normalViewPr>
  <p:slideViewPr>
    <p:cSldViewPr snapToObjects="1">
      <p:cViewPr varScale="1">
        <p:scale>
          <a:sx n="92" d="100"/>
          <a:sy n="92" d="100"/>
        </p:scale>
        <p:origin x="20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9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Imag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3" descr="logo-blanc-b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6248400"/>
              <a:ext cx="1244600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0" y="2663825"/>
            <a:ext cx="5562600" cy="688975"/>
          </a:xfrm>
          <a:prstGeom prst="rect">
            <a:avLst/>
          </a:prstGeom>
        </p:spPr>
        <p:txBody>
          <a:bodyPr/>
          <a:lstStyle>
            <a:lvl1pPr algn="l">
              <a:defRPr sz="3600" cap="all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5562600" cy="6477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BDD8-9014-1747-AE1F-2A482BA5D93E}" type="datetime1">
              <a:rPr lang="fr-FR" altLang="fr-FR"/>
              <a:pPr>
                <a:defRPr/>
              </a:pPr>
              <a:t>12/03/2019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3A500-6179-C449-AB28-91AAC9AEBA5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33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2D553-F75D-F04E-B2F9-79C056CD446C}" type="datetime1">
              <a:rPr lang="fr-FR" altLang="fr-FR"/>
              <a:pPr>
                <a:defRPr/>
              </a:pPr>
              <a:t>12/03/2019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A6391-AD20-6044-BAB0-B9C99B1EBD7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29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2356B-04F0-3044-9097-DC273DE9C5D3}" type="datetime1">
              <a:rPr lang="fr-FR" altLang="fr-FR"/>
              <a:pPr>
                <a:defRPr/>
              </a:pPr>
              <a:t>12/03/2019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B9829-930A-2149-916B-63BE57D06E3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0417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EFD3D-844C-C442-8987-E6740F650CE5}" type="datetime1">
              <a:rPr lang="fr-FR" altLang="fr-FR"/>
              <a:pPr>
                <a:defRPr/>
              </a:pPr>
              <a:t>12/03/2019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04FF8-AFCD-E747-AF07-6BAEE0D18F4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025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9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Imag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4" descr="logo-couleur-rvb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5938838"/>
              <a:ext cx="914400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62A69-125F-2C4C-8C7D-E96E028ED923}" type="datetime1">
              <a:rPr lang="fr-FR" altLang="fr-FR"/>
              <a:pPr>
                <a:defRPr/>
              </a:pPr>
              <a:t>12/03/2019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C3ADD-B105-DE4F-84AC-8A570BF45F7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318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66E4-CB74-F642-8ACE-E1FFCFF98EED}" type="datetime1">
              <a:rPr lang="fr-FR" altLang="fr-FR"/>
              <a:pPr>
                <a:defRPr/>
              </a:pPr>
              <a:t>12/03/2019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723F7-E79F-1A4E-BB7D-AA3BA5FC7FF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26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546B6-3E9F-B346-A905-2F3C0CB41DF4}" type="datetime1">
              <a:rPr lang="fr-FR" altLang="fr-FR"/>
              <a:pPr>
                <a:defRPr/>
              </a:pPr>
              <a:t>12/03/2019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BB700-16D8-9144-BB44-68AC0FFB59D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566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CEE05-D76A-EF4D-AA40-9D282F3637C7}" type="datetime1">
              <a:rPr lang="fr-FR" altLang="fr-FR"/>
              <a:pPr>
                <a:defRPr/>
              </a:pPr>
              <a:t>12/03/2019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2D3CA-2059-FE4B-A0FE-3D16A837A94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181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84C00-1D15-A043-B9CB-5CD45D70CFEC}" type="datetime1">
              <a:rPr lang="fr-FR" altLang="fr-FR"/>
              <a:pPr>
                <a:defRPr/>
              </a:pPr>
              <a:t>12/03/2019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98166-BA1F-804C-B02C-886C1532FC9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555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11A5C-AF9B-EB44-B261-321E378C6D42}" type="datetime1">
              <a:rPr lang="fr-FR" altLang="fr-FR"/>
              <a:pPr>
                <a:defRPr/>
              </a:pPr>
              <a:t>12/03/2019</a:t>
            </a:fld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CC2F4-C20E-944D-87D1-AF8B814C27E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574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E337-EAA2-AD45-85CB-C6932EFFA16B}" type="datetime1">
              <a:rPr lang="fr-FR" altLang="fr-FR"/>
              <a:pPr>
                <a:defRPr/>
              </a:pPr>
              <a:t>12/03/2019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425B1-BEB7-6C45-BFA2-EE799041D2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748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DD3E6-DDBD-8344-ADCA-4CA981293513}" type="datetime1">
              <a:rPr lang="fr-FR" altLang="fr-FR"/>
              <a:pPr>
                <a:defRPr/>
              </a:pPr>
              <a:t>12/03/2019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EC3E4-9D35-7241-96C0-88CCCF3472D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188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2" charset="0"/>
                <a:ea typeface="ＭＳ Ｐゴシック" pitchFamily="-102" charset="-128"/>
              </a:defRPr>
            </a:lvl1pPr>
          </a:lstStyle>
          <a:p>
            <a:pPr>
              <a:defRPr/>
            </a:pPr>
            <a:fld id="{FCEB40E2-73B4-844A-8CE3-DA4A5F52662C}" type="datetime1">
              <a:rPr lang="fr-FR" altLang="fr-FR"/>
              <a:pPr>
                <a:defRPr/>
              </a:pPr>
              <a:t>12/03/2019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2" charset="0"/>
                <a:ea typeface="ＭＳ Ｐゴシック" pitchFamily="-102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42263D5-AC39-4A43-89E8-84ECF48C0744}" type="slidenum">
              <a:rPr lang="fr-FR" altLang="fr-FR"/>
              <a:pPr/>
              <a:t>‹N°›</a:t>
            </a:fld>
            <a:endParaRPr lang="fr-FR" altLang="fr-FR"/>
          </a:p>
        </p:txBody>
      </p:sp>
      <p:grpSp>
        <p:nvGrpSpPr>
          <p:cNvPr id="1030" name="Groupe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31" name="Image 2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Image 3" descr="logo-blanc-bd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765175"/>
              <a:ext cx="88900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mg.medecine@u-psud.fr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cecilia.saldanha-gomes@u-psud.fr" TargetMode="External"/><Relationship Id="rId2" Type="http://schemas.openxmlformats.org/officeDocument/2006/relationships/hyperlink" Target="mailto:pr%C3%A9nom.nom@u-psud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donis.u-psud.fr/activation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 bwMode="auto">
          <a:xfrm>
            <a:off x="179512" y="2556714"/>
            <a:ext cx="8136904" cy="20244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4800" cap="none" dirty="0">
                <a:solidFill>
                  <a:schemeClr val="bg1"/>
                </a:solidFill>
                <a:latin typeface="Calibri" charset="0"/>
                <a:ea typeface="ＭＳ Ｐゴシック" charset="-128"/>
              </a:rPr>
              <a:t>Valider la phase socle</a:t>
            </a:r>
            <a:br>
              <a:rPr lang="fr-FR" altLang="fr-FR" sz="4800" cap="none" dirty="0">
                <a:solidFill>
                  <a:schemeClr val="bg1"/>
                </a:solidFill>
                <a:latin typeface="Calibri" charset="0"/>
                <a:ea typeface="ＭＳ Ｐゴシック" charset="-128"/>
              </a:rPr>
            </a:br>
            <a:r>
              <a:rPr lang="fr-FR" altLang="fr-FR" sz="4800" cap="none" dirty="0">
                <a:solidFill>
                  <a:schemeClr val="bg1"/>
                </a:solidFill>
                <a:latin typeface="Calibri" charset="0"/>
                <a:ea typeface="ＭＳ Ｐゴシック" charset="-128"/>
              </a:rPr>
              <a:t>Préparer le projet pédagogique</a:t>
            </a:r>
          </a:p>
        </p:txBody>
      </p:sp>
      <p:sp>
        <p:nvSpPr>
          <p:cNvPr id="4099" name="Sous-titre 2"/>
          <p:cNvSpPr>
            <a:spLocks noGrp="1"/>
          </p:cNvSpPr>
          <p:nvPr>
            <p:ph type="subTitle" idx="1"/>
          </p:nvPr>
        </p:nvSpPr>
        <p:spPr>
          <a:xfrm>
            <a:off x="522176" y="4797152"/>
            <a:ext cx="5562600" cy="647700"/>
          </a:xfrm>
        </p:spPr>
        <p:txBody>
          <a:bodyPr/>
          <a:lstStyle/>
          <a:p>
            <a:pPr eaLnBrk="1" hangingPunct="1"/>
            <a:r>
              <a:rPr lang="fr-FR" altLang="fr-FR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Département de Médecine Générale Paris SUD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5FB3D-DBD6-9D41-9942-EF97488F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sz="3200" dirty="0"/>
              <a:t>La fiche de suivi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791290-BB21-0B40-B3D8-D90797CA5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fr-FR" sz="2400" dirty="0"/>
              <a:t>Renseigner au fil de l’eau le travail réalisé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/>
              <a:t>Stages 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/>
              <a:t>Enseignements  suivis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/>
              <a:t>Rencontres </a:t>
            </a:r>
            <a:r>
              <a:rPr lang="fr-FR" sz="2400" dirty="0" err="1"/>
              <a:t>tutorielles</a:t>
            </a:r>
            <a:endParaRPr lang="fr-FR" sz="2400" dirty="0"/>
          </a:p>
          <a:p>
            <a:pPr lvl="1">
              <a:buFont typeface="Wingdings" pitchFamily="2" charset="2"/>
              <a:buChar char="§"/>
            </a:pPr>
            <a:r>
              <a:rPr lang="fr-FR" sz="2400" dirty="0"/>
              <a:t>Travaux d’écriture intégrés dans le port folio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815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Contenu dossier phase socle (2)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fr-FR" sz="24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FR" sz="24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Votre CV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La fiche de suivi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/>
              <a:t>Les évaluations de stages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port folio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projet professionnel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projet de thèse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projet pédagogique</a:t>
            </a:r>
          </a:p>
          <a:p>
            <a:pPr marL="514350" indent="-514350">
              <a:buFont typeface="+mj-lt"/>
              <a:buAutoNum type="arabicPeriod"/>
            </a:pPr>
            <a:endParaRPr lang="fr-FR" sz="2400" dirty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056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EA5C5-8EEC-B744-BD73-F0A2B940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Evaluation intermédiaire des stages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DA4C36-67D3-9141-973A-5D59B4D95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fr-FR" sz="2400" dirty="0"/>
              <a:t>Les consulter sur le site du DES d’Ile de France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Les imprimer avec l’ensemble des appréciations des MSU 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Les intégrer au dossier</a:t>
            </a:r>
          </a:p>
        </p:txBody>
      </p:sp>
    </p:spTree>
    <p:extLst>
      <p:ext uri="{BB962C8B-B14F-4D97-AF65-F5344CB8AC3E}">
        <p14:creationId xmlns:p14="http://schemas.microsoft.com/office/powerpoint/2010/main" val="240733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Contenu dossier phase socle (3)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fr-FR" sz="24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Votre CV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La fiche de suivi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Les évaluations de stages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/>
              <a:t>Le port folio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projet professionnel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projet de thèse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projet pédagogique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9205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EA5C5-8EEC-B744-BD73-F0A2B940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Le port folio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DA4C36-67D3-9141-973A-5D59B4D95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073427"/>
          </a:xfrm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fr-FR" sz="2400" dirty="0"/>
              <a:t>Ensemble des travaux d’écriture de l’année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Présentés avec une synthèse des familles de situations cliniques et des compétences abordées.</a:t>
            </a:r>
          </a:p>
          <a:p>
            <a:pPr marL="0" indent="0">
              <a:buNone/>
            </a:pP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2117359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EA5C5-8EEC-B744-BD73-F0A2B940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Le port folio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DA4C36-67D3-9141-973A-5D59B4D95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073427"/>
          </a:xfrm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fr-FR" sz="2400" dirty="0"/>
              <a:t>Dont obligatoirement (au minimum) :</a:t>
            </a:r>
          </a:p>
          <a:p>
            <a:pPr lvl="1">
              <a:buFontTx/>
              <a:buChar char="-"/>
            </a:pPr>
            <a:r>
              <a:rPr lang="fr-FR" sz="2400" dirty="0"/>
              <a:t>Pour le premier semestre : 1 RSCA (stage hospitalier) et 1 trace ou 1 JDB</a:t>
            </a:r>
            <a:r>
              <a:rPr lang="fr-FR" sz="2400" baseline="30000" dirty="0"/>
              <a:t>* </a:t>
            </a:r>
            <a:r>
              <a:rPr lang="fr-FR" sz="2400" dirty="0"/>
              <a:t>( stage ambulatoire)  et une trace</a:t>
            </a:r>
          </a:p>
          <a:p>
            <a:pPr lvl="1">
              <a:buFontTx/>
              <a:buChar char="-"/>
            </a:pPr>
            <a:r>
              <a:rPr lang="fr-FR" sz="2400" dirty="0"/>
              <a:t>Pour le second semestre : 1 RSCA  ( narration, axes de travail rédigés) et  1 trace ou 10 situations cliniques en cas de JDB*  et une trace</a:t>
            </a:r>
          </a:p>
          <a:p>
            <a:pPr lvl="1">
              <a:buFontTx/>
              <a:buChar char="-"/>
            </a:pPr>
            <a:endParaRPr lang="fr-FR" sz="2400" dirty="0"/>
          </a:p>
          <a:p>
            <a:pPr marL="0" indent="0">
              <a:buNone/>
            </a:pPr>
            <a:r>
              <a:rPr lang="fr-FR" sz="2000" i="1" dirty="0"/>
              <a:t>JDB* journal de bord: </a:t>
            </a:r>
            <a:r>
              <a:rPr lang="fr-FR" sz="2000" b="1" i="1" dirty="0"/>
              <a:t>validé par le MSU</a:t>
            </a:r>
          </a:p>
        </p:txBody>
      </p:sp>
    </p:spTree>
    <p:extLst>
      <p:ext uri="{BB962C8B-B14F-4D97-AF65-F5344CB8AC3E}">
        <p14:creationId xmlns:p14="http://schemas.microsoft.com/office/powerpoint/2010/main" val="3582391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BBD68D-7A2A-8448-B779-4A9A5498B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dirty="0"/>
              <a:t>Port folio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9A04C7-0336-B240-8EA7-E73CEB6B1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SONT obligatoires pour chaque semestre au moins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charset="2"/>
              <a:buChar char="§"/>
            </a:pPr>
            <a:r>
              <a:rPr lang="fr-FR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 trace et 1 RSCA en stage hospitalier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charset="2"/>
              <a:buChar char="§"/>
            </a:pPr>
            <a:endParaRPr lang="fr-FR" sz="24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Clr>
                <a:schemeClr val="bg1">
                  <a:lumMod val="65000"/>
                </a:schemeClr>
              </a:buClr>
              <a:buFont typeface="Wingdings" charset="2"/>
              <a:buChar char="§"/>
            </a:pPr>
            <a:r>
              <a:rPr lang="fr-FR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 trace et le journal de bord en stage ambulatoire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charset="2"/>
              <a:buChar char="§"/>
            </a:pPr>
            <a:endParaRPr lang="fr-FR" sz="24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Clr>
                <a:schemeClr val="bg1">
                  <a:lumMod val="65000"/>
                </a:schemeClr>
              </a:buClr>
              <a:buFont typeface="Wingdings" charset="2"/>
              <a:buChar char="§"/>
            </a:pPr>
            <a:r>
              <a:rPr lang="fr-FR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Pour l’ensemble du portfolio au moins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Wingdings" charset="2"/>
              <a:buChar char="§"/>
            </a:pPr>
            <a:r>
              <a:rPr lang="fr-FR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 trace par famille de situations cliniques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Wingdings" charset="2"/>
              <a:buChar char="§"/>
            </a:pPr>
            <a:r>
              <a:rPr lang="fr-FR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Toutes les compétences doivent être abordées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8142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Contenu dossier phase socle (4)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fr-FR" sz="24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FR" sz="24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Votre CV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La fiche de suivi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Les évaluations de stages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port folio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/>
              <a:t>Le projet professionnel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projet de thèse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projet pédagogique</a:t>
            </a:r>
          </a:p>
          <a:p>
            <a:pPr marL="514350" indent="-514350">
              <a:buFont typeface="+mj-lt"/>
              <a:buAutoNum type="arabicPeriod"/>
            </a:pPr>
            <a:endParaRPr lang="fr-FR" sz="2400" dirty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6380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0B6FB-45AB-2148-9E86-5E47B02CE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Projet professionnel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A17FF6-D5F2-9E40-9960-F11A42EAB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fr-FR" sz="2400" dirty="0"/>
              <a:t>Rédiger le projet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Expliquer les motivations</a:t>
            </a:r>
          </a:p>
        </p:txBody>
      </p:sp>
    </p:spTree>
    <p:extLst>
      <p:ext uri="{BB962C8B-B14F-4D97-AF65-F5344CB8AC3E}">
        <p14:creationId xmlns:p14="http://schemas.microsoft.com/office/powerpoint/2010/main" val="2772564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Contenu dossier phase socle (5)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fr-FR" sz="24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FR" sz="24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Votre CV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La fiche de suivi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Les évaluations de stages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port folio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projet professionnel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/>
              <a:t>Le projet de thèse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projet pédagogique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585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2F463E-163E-3C4D-8D10-81798154A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 secrétariat </a:t>
            </a:r>
          </a:p>
          <a:p>
            <a:endParaRPr lang="fr-FR" dirty="0"/>
          </a:p>
          <a:p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Catherine </a:t>
            </a:r>
            <a:r>
              <a:rPr lang="fr-FR" dirty="0" err="1"/>
              <a:t>Millot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Valérie Le </a:t>
            </a:r>
            <a:r>
              <a:rPr lang="fr-FR" dirty="0" err="1"/>
              <a:t>Jollec</a:t>
            </a:r>
            <a:endParaRPr lang="fr-FR" dirty="0"/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	</a:t>
            </a:r>
            <a:r>
              <a:rPr lang="fr-FR" dirty="0" err="1"/>
              <a:t>mg.medecine@u-psud.fr</a:t>
            </a:r>
            <a:endParaRPr lang="fr-FR" dirty="0"/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0972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9D25D6-B2B6-4141-AF4E-B787B05B3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Projet de thèse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00522-0828-5D4B-BDDC-307ABCFAE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r-FR" sz="2400" dirty="0"/>
          </a:p>
          <a:p>
            <a:pPr algn="ctr">
              <a:buNone/>
            </a:pPr>
            <a:r>
              <a:rPr lang="fr-FR" sz="2400" dirty="0"/>
              <a:t>Les explications concernant la rédaction du projet de thèse vous ont été fournies lors du séminaire : </a:t>
            </a:r>
          </a:p>
          <a:p>
            <a:pPr algn="ctr">
              <a:buNone/>
            </a:pPr>
            <a:r>
              <a:rPr lang="fr-FR" sz="2400" dirty="0"/>
              <a:t>« Initiation à la thèse »</a:t>
            </a: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  <a:p>
            <a:pPr marL="0" indent="0" algn="ctr">
              <a:buNone/>
            </a:pPr>
            <a:r>
              <a:rPr lang="fr-FR" sz="2400" dirty="0"/>
              <a:t>Si vous avez déjà une idée, un sujet…</a:t>
            </a:r>
          </a:p>
          <a:p>
            <a:pPr marL="0" indent="0" algn="ctr">
              <a:buNone/>
            </a:pPr>
            <a:r>
              <a:rPr lang="fr-FR" sz="2400" dirty="0"/>
              <a:t>Pensez à échanger avec un enseignant</a:t>
            </a:r>
          </a:p>
          <a:p>
            <a:pPr marL="0" indent="0">
              <a:buNone/>
            </a:pPr>
            <a:r>
              <a:rPr lang="fr-FR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70189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Contenu dossier phase socle (6)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fr-FR" sz="24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FR" sz="24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Votre CV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La fiche de suivi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Les évaluations de stages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port folio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projet professionnel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projet de thèse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/>
              <a:t>Le projet pédagogique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917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F6B16-29B2-0E4F-88F6-6F15B68B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050088" cy="1196752"/>
          </a:xfrm>
        </p:spPr>
        <p:txBody>
          <a:bodyPr/>
          <a:lstStyle/>
          <a:p>
            <a:pPr algn="ctr"/>
            <a:r>
              <a:rPr lang="fr-FR" sz="2800" dirty="0"/>
              <a:t>Projet pédagogique (1)</a:t>
            </a:r>
            <a:br>
              <a:rPr lang="fr-FR" sz="2800" dirty="0"/>
            </a:br>
            <a:r>
              <a:rPr lang="fr-FR" sz="2800" dirty="0"/>
              <a:t>Bilan de la phase socle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E061D8-BD7F-7B46-90F6-1065625BE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14350" indent="-514350">
              <a:buNone/>
            </a:pPr>
            <a:r>
              <a:rPr lang="fr-FR" sz="2400" dirty="0"/>
              <a:t>Les enseignements, les stages, les rencontres</a:t>
            </a:r>
          </a:p>
          <a:p>
            <a:pPr marL="514350" indent="-514350">
              <a:buNone/>
            </a:pPr>
            <a:r>
              <a:rPr lang="fr-FR" sz="2400" dirty="0" err="1"/>
              <a:t>tutorielles</a:t>
            </a:r>
            <a:r>
              <a:rPr lang="fr-FR" sz="2400" dirty="0"/>
              <a:t>, le port folio… vous ont permis : </a:t>
            </a:r>
          </a:p>
          <a:p>
            <a:pPr marL="514350" indent="-514350">
              <a:buNone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D’aborder des compétences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D’aborder des familles de situations cliniques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De dégager les points forts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De dégager les points à améliorer</a:t>
            </a:r>
          </a:p>
        </p:txBody>
      </p:sp>
    </p:spTree>
    <p:extLst>
      <p:ext uri="{BB962C8B-B14F-4D97-AF65-F5344CB8AC3E}">
        <p14:creationId xmlns:p14="http://schemas.microsoft.com/office/powerpoint/2010/main" val="2073883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F6B16-29B2-0E4F-88F6-6F15B68B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algn="ctr"/>
            <a:r>
              <a:rPr lang="fr-FR" sz="2800" dirty="0"/>
              <a:t> Projet pédagogique (2)</a:t>
            </a:r>
            <a:br>
              <a:rPr lang="fr-FR" sz="2800" dirty="0"/>
            </a:br>
            <a:r>
              <a:rPr lang="fr-FR" sz="2800" dirty="0"/>
              <a:t>pour la phase d’approfondissement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E061D8-BD7F-7B46-90F6-1065625BE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Rédiger le projet pédagogique </a:t>
            </a:r>
          </a:p>
          <a:p>
            <a:pPr marL="0" indent="0">
              <a:buNone/>
            </a:pPr>
            <a:r>
              <a:rPr lang="fr-FR" sz="2400" dirty="0"/>
              <a:t>Le présenter en argumentant vos choix.  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Quels stages cibler les 2 prochaines années ? avec quels objectifs ?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Quels enseignements privilégier ? Pour répondre à quelles attentes ?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Autres propositions ?</a:t>
            </a:r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515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BB4E8-00C8-FE47-8E00-DAD3218E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Le dossier à déposer</a:t>
            </a:r>
            <a:br>
              <a:rPr lang="fr-FR" sz="3200" dirty="0"/>
            </a:b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4E6B57-71DF-9349-9E73-D1CB5A984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lvl="1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Adresser sous format électronique à </a:t>
            </a:r>
            <a:r>
              <a:rPr lang="fr-FR" sz="2400" dirty="0">
                <a:solidFill>
                  <a:srgbClr val="FF0000"/>
                </a:solidFill>
                <a:hlinkClick r:id="rId2"/>
              </a:rPr>
              <a:t>mg.medecine@u-psud.fr</a:t>
            </a:r>
            <a:endParaRPr lang="fr-FR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400" b="1" dirty="0">
                <a:solidFill>
                  <a:srgbClr val="FF0000"/>
                </a:solidFill>
              </a:rPr>
              <a:t>ET</a:t>
            </a:r>
          </a:p>
          <a:p>
            <a:pPr algn="ctr">
              <a:buFont typeface="Wingdings" pitchFamily="2" charset="2"/>
              <a:buChar char="§"/>
            </a:pPr>
            <a:endParaRPr lang="fr-FR" sz="24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Déposer </a:t>
            </a:r>
            <a:r>
              <a:rPr lang="fr-FR" sz="2400" b="1" dirty="0"/>
              <a:t>sous format papier </a:t>
            </a:r>
            <a:r>
              <a:rPr lang="fr-FR" sz="2400" dirty="0"/>
              <a:t>au secrétariat</a:t>
            </a:r>
          </a:p>
          <a:p>
            <a:pPr>
              <a:buFont typeface="Wingdings" pitchFamily="2" charset="2"/>
              <a:buChar char="§"/>
            </a:pP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5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BB4E8-00C8-FE47-8E00-DAD3218E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Le dossier électronique à déposer</a:t>
            </a:r>
            <a:br>
              <a:rPr lang="fr-FR" sz="3200" dirty="0"/>
            </a:br>
            <a:br>
              <a:rPr lang="fr-FR" sz="3200" b="1" dirty="0">
                <a:solidFill>
                  <a:srgbClr val="FF0000"/>
                </a:solidFill>
              </a:rPr>
            </a:b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4E6B57-71DF-9349-9E73-D1CB5A984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lvl="1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3200" b="1" dirty="0">
                <a:solidFill>
                  <a:srgbClr val="FF0000"/>
                </a:solidFill>
              </a:rPr>
              <a:t>DATE BUTOIR le 28 juin 2019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94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BB4E8-00C8-FE47-8E00-DAD3218E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600860"/>
          </a:xfrm>
        </p:spPr>
        <p:txBody>
          <a:bodyPr/>
          <a:lstStyle/>
          <a:p>
            <a:pPr algn="ctr"/>
            <a:r>
              <a:rPr lang="fr-FR" sz="3200" dirty="0"/>
              <a:t>Le dossier papier</a:t>
            </a:r>
            <a:br>
              <a:rPr lang="fr-FR" sz="3200" dirty="0"/>
            </a:br>
            <a:r>
              <a:rPr lang="fr-FR" sz="3200" b="1" dirty="0">
                <a:solidFill>
                  <a:srgbClr val="FF0000"/>
                </a:solidFill>
              </a:rPr>
              <a:t>Rendez vous en fonction des groupes</a:t>
            </a:r>
            <a:br>
              <a:rPr lang="fr-FR" sz="3200" b="1" dirty="0">
                <a:solidFill>
                  <a:srgbClr val="FF0000"/>
                </a:solidFill>
              </a:rPr>
            </a:br>
            <a:r>
              <a:rPr lang="fr-FR" sz="3200" b="1" dirty="0">
                <a:solidFill>
                  <a:srgbClr val="FF0000"/>
                </a:solidFill>
              </a:rPr>
              <a:t>entre le 1 juillet et 5 juillet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4E6B57-71DF-9349-9E73-D1CB5A98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420888"/>
            <a:ext cx="8003232" cy="3705275"/>
          </a:xfrm>
        </p:spPr>
        <p:txBody>
          <a:bodyPr anchor="ctr"/>
          <a:lstStyle/>
          <a:p>
            <a:pPr marL="457200" lvl="1" indent="0">
              <a:buNone/>
            </a:pPr>
            <a:r>
              <a:rPr lang="fr-FR" dirty="0"/>
              <a:t>Groupe 1 </a:t>
            </a:r>
            <a:r>
              <a:rPr lang="fr-FR" dirty="0">
                <a:solidFill>
                  <a:srgbClr val="FF0000"/>
                </a:solidFill>
              </a:rPr>
              <a:t>1 juillet</a:t>
            </a:r>
          </a:p>
          <a:p>
            <a:pPr marL="457200" lvl="1" indent="0">
              <a:buNone/>
            </a:pPr>
            <a:r>
              <a:rPr lang="fr-FR" dirty="0"/>
              <a:t>Groupe 2 </a:t>
            </a:r>
            <a:r>
              <a:rPr lang="fr-FR" dirty="0">
                <a:solidFill>
                  <a:srgbClr val="FF0000"/>
                </a:solidFill>
              </a:rPr>
              <a:t>2 juillet</a:t>
            </a:r>
          </a:p>
          <a:p>
            <a:pPr marL="457200" lvl="1" indent="0">
              <a:buNone/>
            </a:pPr>
            <a:r>
              <a:rPr lang="fr-FR" dirty="0"/>
              <a:t>Groupe 3 </a:t>
            </a:r>
            <a:r>
              <a:rPr lang="fr-FR" dirty="0">
                <a:solidFill>
                  <a:srgbClr val="FF0000"/>
                </a:solidFill>
              </a:rPr>
              <a:t>3 juillet </a:t>
            </a:r>
          </a:p>
          <a:p>
            <a:pPr marL="457200" lvl="1" indent="0">
              <a:buNone/>
            </a:pPr>
            <a:r>
              <a:rPr lang="fr-FR" dirty="0"/>
              <a:t>Groupe 4 </a:t>
            </a:r>
            <a:r>
              <a:rPr lang="fr-FR" dirty="0">
                <a:solidFill>
                  <a:srgbClr val="FF0000"/>
                </a:solidFill>
              </a:rPr>
              <a:t>4 juillet</a:t>
            </a:r>
          </a:p>
          <a:p>
            <a:pPr marL="457200" lvl="1" indent="0">
              <a:buNone/>
            </a:pPr>
            <a:r>
              <a:rPr lang="fr-FR" dirty="0"/>
              <a:t>Groupe 5 </a:t>
            </a:r>
            <a:r>
              <a:rPr lang="fr-FR" dirty="0">
                <a:solidFill>
                  <a:srgbClr val="FF0000"/>
                </a:solidFill>
              </a:rPr>
              <a:t>5 juillet</a:t>
            </a:r>
          </a:p>
          <a:p>
            <a:pPr marL="457200" lvl="1" indent="0"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91D010-AC48-244A-9866-EF55497503F6}"/>
              </a:ext>
            </a:extLst>
          </p:cNvPr>
          <p:cNvSpPr txBox="1"/>
          <p:nvPr/>
        </p:nvSpPr>
        <p:spPr>
          <a:xfrm>
            <a:off x="683568" y="5517232"/>
            <a:ext cx="780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http://</a:t>
            </a:r>
            <a:r>
              <a:rPr lang="fr-FR" dirty="0" err="1"/>
              <a:t>www.medecine.u-psud.fr</a:t>
            </a:r>
            <a:r>
              <a:rPr lang="fr-FR" dirty="0"/>
              <a:t>/</a:t>
            </a:r>
            <a:r>
              <a:rPr lang="fr-FR" dirty="0" err="1"/>
              <a:t>fr</a:t>
            </a:r>
            <a:r>
              <a:rPr lang="fr-FR" dirty="0"/>
              <a:t>/</a:t>
            </a:r>
            <a:r>
              <a:rPr lang="fr-FR" dirty="0" err="1"/>
              <a:t>medecine-generale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DCFB8C1-C664-904B-B6CE-D65123AE2132}"/>
              </a:ext>
            </a:extLst>
          </p:cNvPr>
          <p:cNvSpPr txBox="1"/>
          <p:nvPr/>
        </p:nvSpPr>
        <p:spPr>
          <a:xfrm>
            <a:off x="1108364" y="2022764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 secrétariat</a:t>
            </a:r>
          </a:p>
        </p:txBody>
      </p:sp>
    </p:spTree>
    <p:extLst>
      <p:ext uri="{BB962C8B-B14F-4D97-AF65-F5344CB8AC3E}">
        <p14:creationId xmlns:p14="http://schemas.microsoft.com/office/powerpoint/2010/main" val="2221879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67BFCFA-E100-4741-B4E3-E15F7927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Groupe 1: 1 juillet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65D080-20CC-B442-A508-D765DC8546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r-FR" dirty="0"/>
              <a:t>ABEZIZ Rebecca</a:t>
            </a:r>
          </a:p>
          <a:p>
            <a:pPr lvl="0"/>
            <a:r>
              <a:rPr lang="fr-FR" dirty="0"/>
              <a:t>ABBOU Aziz</a:t>
            </a:r>
          </a:p>
          <a:p>
            <a:pPr lvl="0"/>
            <a:r>
              <a:rPr lang="fr-FR" dirty="0"/>
              <a:t>ANTONIO Sonia</a:t>
            </a:r>
          </a:p>
          <a:p>
            <a:pPr lvl="0"/>
            <a:r>
              <a:rPr lang="fr-FR" dirty="0"/>
              <a:t>AUDIGE Isabelle</a:t>
            </a:r>
          </a:p>
          <a:p>
            <a:pPr lvl="0"/>
            <a:r>
              <a:rPr lang="fr-FR" dirty="0"/>
              <a:t>BEAU Olivier</a:t>
            </a:r>
          </a:p>
          <a:p>
            <a:pPr lvl="0"/>
            <a:r>
              <a:rPr lang="fr-FR" dirty="0"/>
              <a:t>BEAUVILLE DIT ROBERT Sandy</a:t>
            </a:r>
          </a:p>
          <a:p>
            <a:endParaRPr lang="fr-FR" sz="24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0855EE3-FAF1-354E-BB9C-85E956A435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fr-FR" dirty="0"/>
              <a:t>BENNEDOUR Sarah</a:t>
            </a:r>
          </a:p>
          <a:p>
            <a:pPr lvl="0"/>
            <a:r>
              <a:rPr lang="fr-FR" dirty="0"/>
              <a:t>BIACHE Anne-Sophie`</a:t>
            </a:r>
          </a:p>
          <a:p>
            <a:pPr lvl="0"/>
            <a:r>
              <a:rPr lang="fr-FR" dirty="0"/>
              <a:t>BOINET </a:t>
            </a:r>
            <a:r>
              <a:rPr lang="fr-FR" dirty="0" err="1"/>
              <a:t>Mélissandre</a:t>
            </a:r>
            <a:endParaRPr lang="fr-FR" dirty="0"/>
          </a:p>
          <a:p>
            <a:pPr lvl="0"/>
            <a:r>
              <a:rPr lang="fr-FR" dirty="0"/>
              <a:t>BONNET Aurélie</a:t>
            </a:r>
          </a:p>
          <a:p>
            <a:r>
              <a:rPr lang="fr-FR" dirty="0"/>
              <a:t>BOUCHADON Anne</a:t>
            </a:r>
          </a:p>
          <a:p>
            <a:pPr lvl="0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97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010C51-ED36-2043-B78F-496ABC7CF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Groupe 2: 2 juillet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1FB6E7-C252-1D48-B5F9-C92D51FF66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r-FR" dirty="0"/>
              <a:t>BROUSSE Lucas</a:t>
            </a:r>
          </a:p>
          <a:p>
            <a:pPr lvl="0"/>
            <a:r>
              <a:rPr lang="fr-FR" dirty="0"/>
              <a:t>CHATZI SOULEIMAN </a:t>
            </a:r>
            <a:r>
              <a:rPr lang="fr-FR" dirty="0" err="1"/>
              <a:t>Ipek</a:t>
            </a:r>
            <a:endParaRPr lang="fr-FR" dirty="0"/>
          </a:p>
          <a:p>
            <a:pPr lvl="0"/>
            <a:r>
              <a:rPr lang="en-US" dirty="0"/>
              <a:t>CHHOR Nary</a:t>
            </a:r>
            <a:endParaRPr lang="fr-FR" dirty="0"/>
          </a:p>
          <a:p>
            <a:pPr lvl="0"/>
            <a:r>
              <a:rPr lang="en-US" dirty="0"/>
              <a:t>CIOBANU Sarah</a:t>
            </a:r>
            <a:endParaRPr lang="fr-FR" dirty="0"/>
          </a:p>
          <a:p>
            <a:pPr lvl="0"/>
            <a:r>
              <a:rPr lang="fr-FR" dirty="0"/>
              <a:t>CLAIRE Gladys</a:t>
            </a:r>
          </a:p>
          <a:p>
            <a:pPr lvl="0"/>
            <a:r>
              <a:rPr lang="fr-FR" dirty="0"/>
              <a:t>CONTESENNE Marine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070C5E-6BD6-A54C-A43E-4CE2279757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fr-FR"/>
              <a:t>DEBOUTE </a:t>
            </a:r>
            <a:r>
              <a:rPr lang="fr-FR" dirty="0"/>
              <a:t>Charlène</a:t>
            </a:r>
          </a:p>
          <a:p>
            <a:pPr lvl="0"/>
            <a:r>
              <a:rPr lang="fr-FR" dirty="0"/>
              <a:t>DELION Audrey</a:t>
            </a:r>
          </a:p>
          <a:p>
            <a:pPr lvl="0"/>
            <a:r>
              <a:rPr lang="fr-FR" dirty="0"/>
              <a:t>DUBOURDIEU Anne-Pierre</a:t>
            </a:r>
          </a:p>
          <a:p>
            <a:pPr lvl="0"/>
            <a:r>
              <a:rPr lang="fr-FR" dirty="0"/>
              <a:t>FLOCH Thibault</a:t>
            </a:r>
          </a:p>
          <a:p>
            <a:pPr lvl="0"/>
            <a:r>
              <a:rPr lang="fr-FR" dirty="0"/>
              <a:t>FROMENT Gaëlle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2012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010C51-ED36-2043-B78F-496ABC7CF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Groupe 3: 3 juillet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1FB6E7-C252-1D48-B5F9-C92D51FF66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r-FR" dirty="0"/>
              <a:t>GIORDANO Christian</a:t>
            </a:r>
          </a:p>
          <a:p>
            <a:pPr lvl="0"/>
            <a:r>
              <a:rPr lang="fr-FR" dirty="0"/>
              <a:t>GROSSEMY Anaëlle</a:t>
            </a:r>
          </a:p>
          <a:p>
            <a:pPr lvl="0"/>
            <a:r>
              <a:rPr lang="fr-FR" dirty="0"/>
              <a:t>GIRAUD Claire</a:t>
            </a:r>
          </a:p>
          <a:p>
            <a:pPr lvl="0"/>
            <a:r>
              <a:rPr lang="fr-FR" dirty="0"/>
              <a:t>GLADIEUX AUDREY</a:t>
            </a:r>
          </a:p>
          <a:p>
            <a:pPr lvl="0"/>
            <a:r>
              <a:rPr lang="fr-FR" dirty="0"/>
              <a:t>GRYSON Audrey</a:t>
            </a:r>
          </a:p>
          <a:p>
            <a:pPr lvl="0"/>
            <a:r>
              <a:rPr lang="fr-FR" dirty="0"/>
              <a:t>HOUSSIAUX Barbara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070C5E-6BD6-A54C-A43E-4CE2279757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fr-FR" dirty="0"/>
              <a:t>IDOUX Juliette</a:t>
            </a:r>
          </a:p>
          <a:p>
            <a:pPr lvl="0"/>
            <a:r>
              <a:rPr lang="fr-FR" dirty="0"/>
              <a:t>INOVA </a:t>
            </a:r>
            <a:r>
              <a:rPr lang="fr-FR" dirty="0" err="1"/>
              <a:t>Iveta</a:t>
            </a:r>
            <a:r>
              <a:rPr lang="fr-FR" dirty="0"/>
              <a:t> </a:t>
            </a:r>
            <a:r>
              <a:rPr lang="fr-FR" dirty="0" err="1"/>
              <a:t>Marinova</a:t>
            </a:r>
            <a:endParaRPr lang="fr-FR" dirty="0"/>
          </a:p>
          <a:p>
            <a:pPr lvl="0"/>
            <a:r>
              <a:rPr lang="fr-FR" dirty="0"/>
              <a:t>JOSEPH Mireille</a:t>
            </a:r>
          </a:p>
          <a:p>
            <a:pPr lvl="0"/>
            <a:r>
              <a:rPr lang="fr-FR" dirty="0"/>
              <a:t>JOSSE Pierre Emmanuel</a:t>
            </a:r>
          </a:p>
          <a:p>
            <a:pPr lvl="0"/>
            <a:r>
              <a:rPr lang="fr-FR" dirty="0"/>
              <a:t>KHODJA Mariam</a:t>
            </a:r>
          </a:p>
          <a:p>
            <a:pPr lvl="0"/>
            <a:r>
              <a:rPr lang="fr-FR" dirty="0"/>
              <a:t>LABILLOY Elise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486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altLang="fr-FR" sz="3200" dirty="0">
                <a:latin typeface="Arial" charset="0"/>
                <a:ea typeface="ＭＳ Ｐゴシック" charset="-128"/>
              </a:rPr>
              <a:t> Pré requis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eaLnBrk="1" hangingPunct="1"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Vérifier votre adresse mail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altLang="fr-FR" sz="2400" dirty="0">
                <a:latin typeface="Arial" charset="0"/>
                <a:ea typeface="ＭＳ Ｐゴシック" charset="-128"/>
              </a:rPr>
              <a:t>S’assurer de recevoir les mails du Département</a:t>
            </a:r>
          </a:p>
          <a:p>
            <a:pPr eaLnBrk="1" hangingPunct="1">
              <a:buFont typeface="Wingdings" pitchFamily="2" charset="2"/>
              <a:buChar char="Ø"/>
            </a:pPr>
            <a:endParaRPr lang="fr-FR" altLang="fr-FR" sz="2400" dirty="0">
              <a:latin typeface="Arial" charset="0"/>
              <a:ea typeface="ＭＳ Ｐゴシック" charset="-128"/>
            </a:endParaRPr>
          </a:p>
          <a:p>
            <a:pPr>
              <a:buFont typeface="Wingdings" pitchFamily="2" charset="2"/>
              <a:buChar char="Ø"/>
            </a:pPr>
            <a:r>
              <a:rPr lang="fr-FR" altLang="fr-FR" sz="2400" dirty="0">
                <a:latin typeface="Arial" charset="0"/>
                <a:ea typeface="ＭＳ Ｐゴシック" charset="-128"/>
              </a:rPr>
              <a:t>Penser à consulter le site</a:t>
            </a:r>
          </a:p>
          <a:p>
            <a:pPr marL="0" indent="0">
              <a:buNone/>
            </a:pPr>
            <a:r>
              <a:rPr lang="fr-FR" altLang="fr-FR" sz="2400" dirty="0">
                <a:latin typeface="Arial" charset="0"/>
                <a:ea typeface="ＭＳ Ｐゴシック" charset="-128"/>
              </a:rPr>
              <a:t> http://</a:t>
            </a:r>
            <a:r>
              <a:rPr lang="fr-FR" altLang="fr-FR" sz="2400" dirty="0" err="1">
                <a:latin typeface="Arial" charset="0"/>
                <a:ea typeface="ＭＳ Ｐゴシック" charset="-128"/>
              </a:rPr>
              <a:t>www.medecine.u-psud.fr</a:t>
            </a:r>
            <a:r>
              <a:rPr lang="fr-FR" altLang="fr-FR" sz="2400" dirty="0">
                <a:latin typeface="Arial" charset="0"/>
                <a:ea typeface="ＭＳ Ｐゴシック" charset="-128"/>
              </a:rPr>
              <a:t>/</a:t>
            </a:r>
            <a:r>
              <a:rPr lang="fr-FR" altLang="fr-FR" sz="2400" dirty="0" err="1">
                <a:latin typeface="Arial" charset="0"/>
                <a:ea typeface="ＭＳ Ｐゴシック" charset="-128"/>
              </a:rPr>
              <a:t>fr</a:t>
            </a:r>
            <a:r>
              <a:rPr lang="fr-FR" altLang="fr-FR" sz="2400" dirty="0">
                <a:latin typeface="Arial" charset="0"/>
                <a:ea typeface="ＭＳ Ｐゴシック" charset="-128"/>
              </a:rPr>
              <a:t>/</a:t>
            </a:r>
            <a:r>
              <a:rPr lang="fr-FR" altLang="fr-FR" sz="2400" dirty="0" err="1">
                <a:latin typeface="Arial" charset="0"/>
                <a:ea typeface="ＭＳ Ｐゴシック" charset="-128"/>
              </a:rPr>
              <a:t>medecine-generale</a:t>
            </a:r>
            <a:r>
              <a:rPr lang="fr-FR" altLang="fr-FR" sz="2400" dirty="0">
                <a:latin typeface="Arial" charset="0"/>
                <a:ea typeface="ＭＳ Ｐゴシック" charset="-128"/>
              </a:rPr>
              <a:t>/</a:t>
            </a:r>
            <a:r>
              <a:rPr lang="fr-FR" altLang="fr-FR" sz="2400" dirty="0" err="1">
                <a:latin typeface="Arial" charset="0"/>
                <a:ea typeface="ＭＳ Ｐゴシック" charset="-128"/>
              </a:rPr>
              <a:t>actualites</a:t>
            </a:r>
            <a:r>
              <a:rPr lang="fr-FR" altLang="fr-FR" sz="2400" dirty="0">
                <a:latin typeface="Arial" charset="0"/>
                <a:ea typeface="ＭＳ Ｐゴシック" charset="-128"/>
              </a:rPr>
              <a:t>/</a:t>
            </a:r>
            <a:r>
              <a:rPr lang="fr-FR" altLang="fr-FR" sz="2400" dirty="0" err="1">
                <a:latin typeface="Arial" charset="0"/>
                <a:ea typeface="ＭＳ Ｐゴシック" charset="-128"/>
              </a:rPr>
              <a:t>planning-des-enseignements.html</a:t>
            </a:r>
            <a:endParaRPr lang="fr-FR" altLang="fr-FR" sz="2400" dirty="0">
              <a:latin typeface="Arial" charset="0"/>
              <a:ea typeface="ＭＳ Ｐゴシック" charset="-128"/>
            </a:endParaRPr>
          </a:p>
          <a:p>
            <a:pPr eaLnBrk="1" hangingPunct="1"/>
            <a:endParaRPr lang="fr-FR" altLang="fr-FR" dirty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010C51-ED36-2043-B78F-496ABC7CF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Groupe 4: 4 juillet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1FB6E7-C252-1D48-B5F9-C92D51FF66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r-FR" dirty="0"/>
              <a:t>LACOMBE Laetitia</a:t>
            </a:r>
          </a:p>
          <a:p>
            <a:pPr lvl="0"/>
            <a:r>
              <a:rPr lang="fr-FR" dirty="0"/>
              <a:t>LEMOINE </a:t>
            </a:r>
            <a:r>
              <a:rPr lang="fr-FR" dirty="0" err="1"/>
              <a:t>Ariireva</a:t>
            </a:r>
            <a:endParaRPr lang="fr-FR" dirty="0"/>
          </a:p>
          <a:p>
            <a:pPr lvl="0"/>
            <a:r>
              <a:rPr lang="fr-FR" dirty="0"/>
              <a:t>MANALAI </a:t>
            </a:r>
            <a:r>
              <a:rPr lang="fr-FR" dirty="0" err="1"/>
              <a:t>Orzala</a:t>
            </a:r>
            <a:endParaRPr lang="fr-FR" dirty="0"/>
          </a:p>
          <a:p>
            <a:pPr lvl="0"/>
            <a:r>
              <a:rPr lang="fr-FR" dirty="0"/>
              <a:t>MARCHANDOT Vincent</a:t>
            </a:r>
          </a:p>
          <a:p>
            <a:pPr lvl="0"/>
            <a:r>
              <a:rPr lang="fr-FR" dirty="0"/>
              <a:t>MOING Cécile</a:t>
            </a:r>
          </a:p>
          <a:p>
            <a:pPr lvl="0"/>
            <a:r>
              <a:rPr lang="fr-FR" dirty="0"/>
              <a:t>MONTELLIER Marion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070C5E-6BD6-A54C-A43E-4CE2279757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fr-FR" dirty="0"/>
              <a:t>MORAILLON Ariane</a:t>
            </a:r>
          </a:p>
          <a:p>
            <a:pPr lvl="0"/>
            <a:r>
              <a:rPr lang="fr-FR" dirty="0"/>
              <a:t>NGUYEN Catherine</a:t>
            </a:r>
          </a:p>
          <a:p>
            <a:pPr lvl="0"/>
            <a:r>
              <a:rPr lang="fr-FR" dirty="0"/>
              <a:t>NIVARD Maxime</a:t>
            </a:r>
          </a:p>
          <a:p>
            <a:pPr lvl="0"/>
            <a:r>
              <a:rPr lang="fr-FR" dirty="0"/>
              <a:t>OLIVIER Juliette</a:t>
            </a:r>
          </a:p>
          <a:p>
            <a:pPr lvl="0"/>
            <a:r>
              <a:rPr lang="fr-FR" dirty="0"/>
              <a:t>PELLITTERI Rida</a:t>
            </a:r>
          </a:p>
          <a:p>
            <a:pPr lvl="0"/>
            <a:r>
              <a:rPr lang="fr-FR" dirty="0"/>
              <a:t>PHARIPOU Pauline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2803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FA0555-6ED6-AF4E-B569-F6D20981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Groupe 5: 5 juillet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E304E8-CE6F-9343-9003-223A96F47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73015"/>
          </a:xfrm>
        </p:spPr>
        <p:txBody>
          <a:bodyPr/>
          <a:lstStyle/>
          <a:p>
            <a:pPr lvl="0"/>
            <a:r>
              <a:rPr lang="fr-FR" dirty="0"/>
              <a:t>ROLLAND Frank-Bernard</a:t>
            </a:r>
          </a:p>
          <a:p>
            <a:pPr lvl="0"/>
            <a:r>
              <a:rPr lang="fr-FR" dirty="0"/>
              <a:t>SABATIER Caroline</a:t>
            </a:r>
          </a:p>
          <a:p>
            <a:pPr lvl="0"/>
            <a:r>
              <a:rPr lang="fr-FR" dirty="0"/>
              <a:t>SCHOM Pierre-</a:t>
            </a:r>
            <a:r>
              <a:rPr lang="fr-FR" dirty="0" err="1"/>
              <a:t>Edourd</a:t>
            </a:r>
            <a:endParaRPr lang="fr-FR" dirty="0"/>
          </a:p>
          <a:p>
            <a:pPr lvl="0"/>
            <a:r>
              <a:rPr lang="fr-FR" dirty="0"/>
              <a:t>SCORRANO </a:t>
            </a:r>
            <a:r>
              <a:rPr lang="fr-FR" dirty="0" err="1"/>
              <a:t>Elèna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SEGOVIA Benjamin</a:t>
            </a:r>
          </a:p>
          <a:p>
            <a:pPr lvl="0"/>
            <a:r>
              <a:rPr lang="fr-FR" dirty="0"/>
              <a:t>SETIF Hugo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3D85F5-941B-2048-B39B-3F2671A9C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33056"/>
          </a:xfrm>
        </p:spPr>
        <p:txBody>
          <a:bodyPr/>
          <a:lstStyle/>
          <a:p>
            <a:pPr lvl="0"/>
            <a:r>
              <a:rPr lang="fr-FR" dirty="0"/>
              <a:t>SIAUD Marius</a:t>
            </a:r>
          </a:p>
          <a:p>
            <a:pPr lvl="0"/>
            <a:r>
              <a:rPr lang="fr-FR" dirty="0"/>
              <a:t>SOARE </a:t>
            </a:r>
            <a:r>
              <a:rPr lang="fr-FR" dirty="0" err="1"/>
              <a:t>Syntia</a:t>
            </a:r>
            <a:endParaRPr lang="fr-FR" dirty="0"/>
          </a:p>
          <a:p>
            <a:pPr lvl="0"/>
            <a:r>
              <a:rPr lang="fr-FR" dirty="0"/>
              <a:t>SOKN-TREUILLE </a:t>
            </a:r>
            <a:r>
              <a:rPr lang="fr-FR" dirty="0" err="1"/>
              <a:t>Piere</a:t>
            </a:r>
            <a:r>
              <a:rPr lang="fr-FR" dirty="0"/>
              <a:t> Louis</a:t>
            </a:r>
          </a:p>
          <a:p>
            <a:pPr lvl="0"/>
            <a:r>
              <a:rPr lang="fr-FR" dirty="0"/>
              <a:t>STEINBORN </a:t>
            </a:r>
            <a:r>
              <a:rPr lang="fr-FR" dirty="0" err="1"/>
              <a:t>Rafaela</a:t>
            </a:r>
            <a:endParaRPr lang="fr-FR" dirty="0"/>
          </a:p>
          <a:p>
            <a:pPr lvl="0"/>
            <a:r>
              <a:rPr lang="en-US" dirty="0"/>
              <a:t>VEILHAN Robin</a:t>
            </a:r>
            <a:endParaRPr lang="fr-FR" dirty="0"/>
          </a:p>
          <a:p>
            <a:pPr lvl="0"/>
            <a:r>
              <a:rPr lang="en-US" dirty="0"/>
              <a:t>YAKOUBI Mohamed </a:t>
            </a:r>
            <a:r>
              <a:rPr lang="en-US" dirty="0" err="1"/>
              <a:t>Jawhar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3984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BB4E8-00C8-FE47-8E00-DAD3218E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Identifiant</a:t>
            </a:r>
            <a:br>
              <a:rPr lang="fr-FR" sz="3200" b="1" dirty="0">
                <a:solidFill>
                  <a:srgbClr val="FF0000"/>
                </a:solidFill>
              </a:rPr>
            </a:b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4E6B57-71DF-9349-9E73-D1CB5A984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fr-FR" sz="2400" b="1" dirty="0"/>
              <a:t>ATTENTION</a:t>
            </a:r>
          </a:p>
          <a:p>
            <a:pPr algn="ctr">
              <a:buNone/>
            </a:pPr>
            <a:endParaRPr lang="fr-FR" sz="2400" dirty="0"/>
          </a:p>
          <a:p>
            <a:pPr algn="ctr">
              <a:buNone/>
            </a:pPr>
            <a:r>
              <a:rPr lang="fr-FR" sz="2400" dirty="0"/>
              <a:t>Un </a:t>
            </a:r>
            <a:r>
              <a:rPr lang="fr-FR" sz="2400" b="1" dirty="0">
                <a:solidFill>
                  <a:srgbClr val="FF0000"/>
                </a:solidFill>
              </a:rPr>
              <a:t>identifiant unique</a:t>
            </a:r>
            <a:r>
              <a:rPr lang="fr-FR" sz="2400" b="1" dirty="0"/>
              <a:t> </a:t>
            </a:r>
            <a:r>
              <a:rPr lang="fr-FR" sz="2400" dirty="0"/>
              <a:t>pour tout le DES sur chaque document, chaque dossier</a:t>
            </a:r>
          </a:p>
          <a:p>
            <a:pPr marL="457200" lvl="1" indent="0" algn="ctr">
              <a:buNone/>
            </a:pPr>
            <a:r>
              <a:rPr lang="fr-FR" sz="2400" b="1" dirty="0" err="1"/>
              <a:t>Nom.Prénom.année</a:t>
            </a:r>
            <a:r>
              <a:rPr lang="fr-FR" sz="2400" b="1" dirty="0"/>
              <a:t> d’entrée dans le DES</a:t>
            </a:r>
          </a:p>
          <a:p>
            <a:pPr marL="457200" lvl="1" indent="0" algn="ctr">
              <a:buNone/>
            </a:pPr>
            <a:r>
              <a:rPr lang="fr-FR" sz="2400" b="1" dirty="0"/>
              <a:t>Nom du document ( projet professionnel, projet pédagogique, etc..)</a:t>
            </a:r>
          </a:p>
          <a:p>
            <a:pPr marL="457200" lvl="1" indent="0" algn="ctr">
              <a:buNone/>
            </a:pPr>
            <a:r>
              <a:rPr lang="fr-FR" sz="2400" i="1" dirty="0"/>
              <a:t>Noël.Frédérique.2018.fiche de suivi</a:t>
            </a:r>
          </a:p>
        </p:txBody>
      </p:sp>
    </p:spTree>
    <p:extLst>
      <p:ext uri="{BB962C8B-B14F-4D97-AF65-F5344CB8AC3E}">
        <p14:creationId xmlns:p14="http://schemas.microsoft.com/office/powerpoint/2010/main" val="1952582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BB4E8-00C8-FE47-8E00-DAD3218E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362075"/>
          </a:xfrm>
        </p:spPr>
        <p:txBody>
          <a:bodyPr/>
          <a:lstStyle/>
          <a:p>
            <a:pPr algn="ctr"/>
            <a:r>
              <a:rPr lang="fr-FR" dirty="0"/>
              <a:t>Un dossier à ENVOYER</a:t>
            </a:r>
            <a:br>
              <a:rPr lang="fr-FR" dirty="0"/>
            </a:br>
            <a:r>
              <a:rPr lang="fr-FR" b="1" dirty="0">
                <a:solidFill>
                  <a:srgbClr val="FF0000"/>
                </a:solidFill>
              </a:rPr>
              <a:t>LE 28 JUIN DATE BUTOIR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pour l’envoi des dossiers électroniques</a:t>
            </a:r>
          </a:p>
        </p:txBody>
      </p:sp>
    </p:spTree>
    <p:extLst>
      <p:ext uri="{BB962C8B-B14F-4D97-AF65-F5344CB8AC3E}">
        <p14:creationId xmlns:p14="http://schemas.microsoft.com/office/powerpoint/2010/main" val="2341883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BB4E8-00C8-FE47-8E00-DAD3218E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Un dossier papier à déposer sur </a:t>
            </a:r>
            <a:r>
              <a:rPr lang="fr-FR" sz="3200" b="1" dirty="0"/>
              <a:t>rendez- vous</a:t>
            </a:r>
            <a:br>
              <a:rPr lang="fr-FR" sz="3200" dirty="0"/>
            </a:br>
            <a:r>
              <a:rPr lang="fr-FR" sz="3200" b="1" dirty="0">
                <a:solidFill>
                  <a:srgbClr val="FF0000"/>
                </a:solidFill>
              </a:rPr>
              <a:t>DATE BUTOIR par groupe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4E6B57-71DF-9349-9E73-D1CB5A98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sz="2400" dirty="0"/>
              <a:t>L’ensemble des documents remis dans une pochette avec rabats et élastiques pour une fermeture adéquate</a:t>
            </a:r>
          </a:p>
          <a:p>
            <a:r>
              <a:rPr lang="fr-FR" sz="2400" dirty="0"/>
              <a:t>L’étiquette collée sur la pochette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/>
              <a:t>La secrétaire cochera ☐✓avec l’étudiant la remise de chaque document</a:t>
            </a:r>
          </a:p>
        </p:txBody>
      </p:sp>
    </p:spTree>
    <p:extLst>
      <p:ext uri="{BB962C8B-B14F-4D97-AF65-F5344CB8AC3E}">
        <p14:creationId xmlns:p14="http://schemas.microsoft.com/office/powerpoint/2010/main" val="2881089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4C6F85F-1391-5B4A-8F59-5915342EC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6974"/>
            <a:ext cx="6912768" cy="691276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9F47C4-9897-0043-BF09-388D43A8BB70}"/>
              </a:ext>
            </a:extLst>
          </p:cNvPr>
          <p:cNvSpPr/>
          <p:nvPr/>
        </p:nvSpPr>
        <p:spPr>
          <a:xfrm>
            <a:off x="2915816" y="1610798"/>
            <a:ext cx="2880320" cy="390643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Noël.Frédérique.2017</a:t>
            </a:r>
          </a:p>
          <a:p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</a:p>
          <a:p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de suivi☐</a:t>
            </a:r>
          </a:p>
          <a:p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des stages☐</a:t>
            </a:r>
          </a:p>
          <a:p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professionnel☐</a:t>
            </a:r>
          </a:p>
          <a:p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folio☐</a:t>
            </a:r>
          </a:p>
          <a:p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de thèse☐</a:t>
            </a:r>
          </a:p>
          <a:p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pédagogique☐</a:t>
            </a:r>
          </a:p>
          <a:p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réservé au secrétariat</a:t>
            </a:r>
          </a:p>
          <a:p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du tuteur☐</a:t>
            </a:r>
          </a:p>
          <a:p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d’évaluation des étudiants☐</a:t>
            </a:r>
          </a:p>
          <a:p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B0A754C-5BB1-C74F-B68C-35F07A4F8664}"/>
              </a:ext>
            </a:extLst>
          </p:cNvPr>
          <p:cNvCxnSpPr/>
          <p:nvPr/>
        </p:nvCxnSpPr>
        <p:spPr>
          <a:xfrm>
            <a:off x="2915816" y="3933056"/>
            <a:ext cx="24482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972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z="3200" dirty="0">
                <a:latin typeface="Arial" charset="0"/>
                <a:ea typeface="ＭＳ Ｐゴシック" charset="-128"/>
              </a:rPr>
              <a:t>Le 12 septembre 2019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altLang="fr-FR" sz="2400" dirty="0">
                <a:latin typeface="Arial" charset="0"/>
                <a:ea typeface="ＭＳ Ｐゴシック" charset="-128"/>
              </a:rPr>
              <a:t>Un binôme d’enseignants</a:t>
            </a:r>
          </a:p>
          <a:p>
            <a:pPr marL="0" indent="0" algn="ctr">
              <a:buNone/>
            </a:pPr>
            <a:endParaRPr lang="fr-FR" altLang="fr-FR" sz="2400" dirty="0">
              <a:latin typeface="Arial" charset="0"/>
              <a:ea typeface="ＭＳ Ｐゴシック" charset="-128"/>
            </a:endParaRPr>
          </a:p>
          <a:p>
            <a:pPr marL="0" indent="0">
              <a:buNone/>
            </a:pPr>
            <a:r>
              <a:rPr lang="fr-FR" altLang="fr-FR" sz="2400" dirty="0">
                <a:latin typeface="Arial" charset="0"/>
                <a:ea typeface="ＭＳ Ｐゴシック" charset="-128"/>
              </a:rPr>
              <a:t>1) Un </a:t>
            </a:r>
            <a:r>
              <a:rPr lang="fr-FR" altLang="fr-FR" sz="2400" b="1" dirty="0">
                <a:latin typeface="Arial" charset="0"/>
                <a:ea typeface="ＭＳ Ｐゴシック" charset="-128"/>
              </a:rPr>
              <a:t>entretien individuel </a:t>
            </a:r>
            <a:r>
              <a:rPr lang="fr-FR" altLang="fr-FR" sz="2400" dirty="0">
                <a:latin typeface="Arial" charset="0"/>
                <a:ea typeface="ＭＳ Ｐゴシック" charset="-128"/>
              </a:rPr>
              <a:t>avec pour objectifs</a:t>
            </a:r>
          </a:p>
          <a:p>
            <a:pPr marL="0" indent="0">
              <a:buNone/>
            </a:pPr>
            <a:endParaRPr lang="fr-FR" altLang="fr-FR" sz="2400" dirty="0">
              <a:latin typeface="Arial" charset="0"/>
              <a:ea typeface="ＭＳ Ｐゴシック" charset="-128"/>
            </a:endParaRPr>
          </a:p>
          <a:p>
            <a:pPr>
              <a:buFont typeface="Wingdings" pitchFamily="2" charset="2"/>
              <a:buChar char="Ø"/>
            </a:pPr>
            <a:r>
              <a:rPr lang="fr-FR" altLang="fr-FR" sz="2400" dirty="0">
                <a:latin typeface="Arial" charset="0"/>
                <a:ea typeface="ＭＳ Ｐゴシック" charset="-128"/>
              </a:rPr>
              <a:t>Réaliser la synthèse des différents éléments de votre dossier</a:t>
            </a:r>
          </a:p>
          <a:p>
            <a:pPr>
              <a:buFont typeface="Wingdings" pitchFamily="2" charset="2"/>
              <a:buChar char="Ø"/>
            </a:pPr>
            <a:r>
              <a:rPr lang="fr-FR" altLang="fr-FR" sz="2400" dirty="0">
                <a:latin typeface="Arial" charset="0"/>
                <a:ea typeface="ＭＳ Ｐゴシック" charset="-128"/>
              </a:rPr>
              <a:t>Discuter </a:t>
            </a:r>
            <a:r>
              <a:rPr lang="fr-FR" altLang="fr-FR" sz="2400" b="1" dirty="0">
                <a:latin typeface="Arial" charset="0"/>
                <a:ea typeface="ＭＳ Ｐゴシック" charset="-128"/>
              </a:rPr>
              <a:t>votre projet pédagogique</a:t>
            </a:r>
          </a:p>
          <a:p>
            <a:pPr>
              <a:buFont typeface="Wingdings" pitchFamily="2" charset="2"/>
              <a:buChar char="Ø"/>
            </a:pPr>
            <a:endParaRPr lang="fr-FR" altLang="fr-FR" sz="2400" b="1" dirty="0">
              <a:latin typeface="Arial" charset="0"/>
              <a:ea typeface="ＭＳ Ｐゴシック" charset="-128"/>
            </a:endParaRPr>
          </a:p>
          <a:p>
            <a:pPr marL="0" indent="0">
              <a:buNone/>
            </a:pPr>
            <a:r>
              <a:rPr lang="fr-FR" altLang="fr-FR" sz="2400" dirty="0">
                <a:latin typeface="Arial" charset="0"/>
                <a:ea typeface="ＭＳ Ｐゴシック" charset="-128"/>
              </a:rPr>
              <a:t>2) Rendre un avis à la commission de validation</a:t>
            </a:r>
          </a:p>
          <a:p>
            <a:pPr>
              <a:buFont typeface="Wingdings" pitchFamily="2" charset="2"/>
              <a:buChar char="Ø"/>
            </a:pPr>
            <a:endParaRPr lang="fr-FR" altLang="fr-FR" sz="2400" dirty="0">
              <a:latin typeface="Arial" charset="0"/>
              <a:ea typeface="ＭＳ Ｐゴシック" charset="-128"/>
            </a:endParaRPr>
          </a:p>
          <a:p>
            <a:pPr>
              <a:buFont typeface="Wingdings" pitchFamily="2" charset="2"/>
              <a:buChar char="Ø"/>
            </a:pPr>
            <a:endParaRPr lang="fr-FR" altLang="fr-FR" sz="2800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12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77A1CC3-BB89-1743-935B-657E752E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362075"/>
          </a:xfrm>
        </p:spPr>
        <p:txBody>
          <a:bodyPr/>
          <a:lstStyle/>
          <a:p>
            <a:pPr algn="ctr"/>
            <a:r>
              <a:rPr lang="fr-FR" dirty="0"/>
              <a:t>Avez vous des questions?</a:t>
            </a:r>
          </a:p>
        </p:txBody>
      </p:sp>
    </p:spTree>
    <p:extLst>
      <p:ext uri="{BB962C8B-B14F-4D97-AF65-F5344CB8AC3E}">
        <p14:creationId xmlns:p14="http://schemas.microsoft.com/office/powerpoint/2010/main" val="202564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6CBA9A-72EA-1240-B9B4-F6527D158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573016"/>
            <a:ext cx="7772400" cy="1362075"/>
          </a:xfrm>
        </p:spPr>
        <p:txBody>
          <a:bodyPr/>
          <a:lstStyle/>
          <a:p>
            <a:pPr algn="ctr"/>
            <a:r>
              <a:rPr lang="fr-FR" dirty="0"/>
              <a:t>Projet de thèse</a:t>
            </a:r>
          </a:p>
        </p:txBody>
      </p:sp>
    </p:spTree>
    <p:extLst>
      <p:ext uri="{BB962C8B-B14F-4D97-AF65-F5344CB8AC3E}">
        <p14:creationId xmlns:p14="http://schemas.microsoft.com/office/powerpoint/2010/main" val="1966532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C68A4A-68CF-954D-BB24-65D19C22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de thèse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A076A1-D037-F545-B6F0-7A281BAE0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999286"/>
          </a:xfrm>
        </p:spPr>
        <p:txBody>
          <a:bodyPr/>
          <a:lstStyle/>
          <a:p>
            <a:r>
              <a:rPr lang="fr-FR" b="1" u="sng" dirty="0"/>
              <a:t>But</a:t>
            </a:r>
            <a:r>
              <a:rPr lang="fr-FR" b="1" dirty="0"/>
              <a:t> : 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fr-FR" dirty="0"/>
              <a:t>débuter thèse au plus tôt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fr-FR" dirty="0"/>
              <a:t>idées de sujets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fr-FR" dirty="0"/>
              <a:t>idées de méthodologie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endParaRPr lang="fr-FR" dirty="0"/>
          </a:p>
          <a:p>
            <a:pPr>
              <a:buSzPct val="100000"/>
            </a:pPr>
            <a:r>
              <a:rPr lang="fr-FR" dirty="0"/>
              <a:t>Pas obligation d’avoir directeur de thèse à ce stade de projet (mais recommandé)</a:t>
            </a:r>
          </a:p>
          <a:p>
            <a:pPr>
              <a:buSzPct val="100000"/>
            </a:pPr>
            <a:endParaRPr lang="fr-FR" dirty="0">
              <a:solidFill>
                <a:srgbClr val="FF0000"/>
              </a:solidFill>
            </a:endParaRPr>
          </a:p>
          <a:p>
            <a:pPr>
              <a:buSzPct val="100000"/>
            </a:pPr>
            <a:r>
              <a:rPr lang="fr-FR" dirty="0"/>
              <a:t>Possibilité de changer de sujet pour votre véritable thèse</a:t>
            </a:r>
          </a:p>
        </p:txBody>
      </p:sp>
    </p:spTree>
    <p:extLst>
      <p:ext uri="{BB962C8B-B14F-4D97-AF65-F5344CB8AC3E}">
        <p14:creationId xmlns:p14="http://schemas.microsoft.com/office/powerpoint/2010/main" val="7344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z="3200" dirty="0">
                <a:latin typeface="Arial" charset="0"/>
                <a:ea typeface="ＭＳ Ｐゴシック" charset="-128"/>
              </a:rPr>
              <a:t>Le 12 septembre 2019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altLang="fr-FR" sz="2400" dirty="0">
                <a:latin typeface="Arial" charset="0"/>
                <a:ea typeface="ＭＳ Ｐゴシック" charset="-128"/>
              </a:rPr>
              <a:t>Un binôme d’enseignants</a:t>
            </a:r>
          </a:p>
          <a:p>
            <a:pPr marL="0" indent="0" algn="ctr">
              <a:buNone/>
            </a:pPr>
            <a:endParaRPr lang="fr-FR" altLang="fr-FR" sz="2400" dirty="0">
              <a:latin typeface="Arial" charset="0"/>
              <a:ea typeface="ＭＳ Ｐゴシック" charset="-128"/>
            </a:endParaRPr>
          </a:p>
          <a:p>
            <a:pPr marL="0" indent="0">
              <a:buNone/>
            </a:pPr>
            <a:r>
              <a:rPr lang="fr-FR" altLang="fr-FR" sz="2400" dirty="0">
                <a:latin typeface="Arial" charset="0"/>
                <a:ea typeface="ＭＳ Ｐゴシック" charset="-128"/>
              </a:rPr>
              <a:t>1) Un </a:t>
            </a:r>
            <a:r>
              <a:rPr lang="fr-FR" altLang="fr-FR" sz="2400" b="1" dirty="0">
                <a:latin typeface="Arial" charset="0"/>
                <a:ea typeface="ＭＳ Ｐゴシック" charset="-128"/>
              </a:rPr>
              <a:t>entretien individuel </a:t>
            </a:r>
            <a:r>
              <a:rPr lang="fr-FR" altLang="fr-FR" sz="2400" dirty="0">
                <a:latin typeface="Arial" charset="0"/>
                <a:ea typeface="ＭＳ Ｐゴシック" charset="-128"/>
              </a:rPr>
              <a:t>avec pour objectifs</a:t>
            </a:r>
          </a:p>
          <a:p>
            <a:pPr marL="0" indent="0">
              <a:buNone/>
            </a:pPr>
            <a:endParaRPr lang="fr-FR" altLang="fr-FR" sz="2400" dirty="0">
              <a:latin typeface="Arial" charset="0"/>
              <a:ea typeface="ＭＳ Ｐゴシック" charset="-128"/>
            </a:endParaRPr>
          </a:p>
          <a:p>
            <a:pPr>
              <a:buFont typeface="Wingdings" pitchFamily="2" charset="2"/>
              <a:buChar char="Ø"/>
            </a:pPr>
            <a:r>
              <a:rPr lang="fr-FR" altLang="fr-FR" sz="2400" dirty="0">
                <a:latin typeface="Arial" charset="0"/>
                <a:ea typeface="ＭＳ Ｐゴシック" charset="-128"/>
              </a:rPr>
              <a:t>Réaliser la synthèse des différents éléments de votre dossier</a:t>
            </a:r>
          </a:p>
          <a:p>
            <a:pPr>
              <a:buFont typeface="Wingdings" pitchFamily="2" charset="2"/>
              <a:buChar char="Ø"/>
            </a:pPr>
            <a:r>
              <a:rPr lang="fr-FR" altLang="fr-FR" sz="2400" dirty="0">
                <a:latin typeface="Arial" charset="0"/>
                <a:ea typeface="ＭＳ Ｐゴシック" charset="-128"/>
              </a:rPr>
              <a:t>Discuter </a:t>
            </a:r>
            <a:r>
              <a:rPr lang="fr-FR" altLang="fr-FR" sz="2400" b="1" dirty="0">
                <a:latin typeface="Arial" charset="0"/>
                <a:ea typeface="ＭＳ Ｐゴシック" charset="-128"/>
              </a:rPr>
              <a:t>votre projet pédagogique</a:t>
            </a:r>
          </a:p>
          <a:p>
            <a:pPr>
              <a:buFont typeface="Wingdings" pitchFamily="2" charset="2"/>
              <a:buChar char="Ø"/>
            </a:pPr>
            <a:endParaRPr lang="fr-FR" altLang="fr-FR" sz="2400" b="1" dirty="0">
              <a:latin typeface="Arial" charset="0"/>
              <a:ea typeface="ＭＳ Ｐゴシック" charset="-128"/>
            </a:endParaRPr>
          </a:p>
          <a:p>
            <a:pPr marL="0" indent="0">
              <a:buNone/>
            </a:pPr>
            <a:r>
              <a:rPr lang="fr-FR" altLang="fr-FR" sz="2400" dirty="0">
                <a:latin typeface="Arial" charset="0"/>
                <a:ea typeface="ＭＳ Ｐゴシック" charset="-128"/>
              </a:rPr>
              <a:t>2) Rendre un avis à la commission de validation</a:t>
            </a:r>
          </a:p>
          <a:p>
            <a:pPr>
              <a:buFont typeface="Wingdings" pitchFamily="2" charset="2"/>
              <a:buChar char="Ø"/>
            </a:pPr>
            <a:endParaRPr lang="fr-FR" altLang="fr-FR" sz="2400" dirty="0">
              <a:latin typeface="Arial" charset="0"/>
              <a:ea typeface="ＭＳ Ｐゴシック" charset="-128"/>
            </a:endParaRPr>
          </a:p>
          <a:p>
            <a:pPr>
              <a:buFont typeface="Wingdings" pitchFamily="2" charset="2"/>
              <a:buChar char="Ø"/>
            </a:pPr>
            <a:endParaRPr lang="fr-FR" altLang="fr-FR" sz="2800" dirty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5D3AFC-FFA7-C442-A26C-7E6EB2591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88"/>
            <a:ext cx="7886700" cy="994172"/>
          </a:xfrm>
        </p:spPr>
        <p:txBody>
          <a:bodyPr/>
          <a:lstStyle/>
          <a:p>
            <a:pPr algn="ctr"/>
            <a:r>
              <a:rPr lang="fr-FR" dirty="0"/>
              <a:t>Projet de thèse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5EAE7B-3B3D-C246-938A-4A38FF552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18" y="1628800"/>
            <a:ext cx="2808490" cy="24482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4400" dirty="0"/>
              <a:t>Présentation similaire à fiche thèse </a:t>
            </a:r>
          </a:p>
          <a:p>
            <a:pPr marL="0" indent="0">
              <a:buNone/>
            </a:pPr>
            <a:r>
              <a:rPr lang="fr-FR" sz="4400" dirty="0"/>
              <a:t>(exercice en séminaire initiation à la thèse)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8DBB58-0089-4A49-85D7-953202342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24" y="857250"/>
            <a:ext cx="38363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24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EFBB9A-6D68-914F-88C5-95D8CBA3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/>
              <a:t>Projet de thèse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69D06C-D51F-DB4E-BB2E-77C6EF7C9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Question de recherche : UNE seule question</a:t>
            </a:r>
          </a:p>
          <a:p>
            <a:endParaRPr lang="fr-FR" dirty="0"/>
          </a:p>
          <a:p>
            <a:r>
              <a:rPr lang="fr-FR" dirty="0"/>
              <a:t>Bibliographie indispensable (minimum 5 articles)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387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0E8C2C-AED8-F04B-B8D4-BD285071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de thèse : exemple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BA170D-2545-BF44-A504-4D364FE71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4" y="2649141"/>
            <a:ext cx="5760761" cy="24763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E6AC922-3475-4D47-854F-A03217C1A6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"/>
          <a:stretch/>
        </p:blipFill>
        <p:spPr>
          <a:xfrm>
            <a:off x="6734301" y="2646597"/>
            <a:ext cx="2409699" cy="2889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1D3499A-E239-A54E-A102-7BEE53D5AF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3" b="8214"/>
          <a:stretch/>
        </p:blipFill>
        <p:spPr>
          <a:xfrm>
            <a:off x="6803858" y="1453307"/>
            <a:ext cx="2185373" cy="12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911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4DFCDA0-3484-764E-9DFA-3C9FA551B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547"/>
            <a:ext cx="2852683" cy="38119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DAD2AFC-C770-2C49-9DD3-527759833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19" y="1421441"/>
            <a:ext cx="3578187" cy="43526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71E15FA-697A-1B40-A903-BB0A9E77D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10" y="1588169"/>
            <a:ext cx="2869391" cy="4199745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8D39D7F6-DF16-2E42-A35B-A279C2EA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/>
              <a:t>Projet de thèse : exemple</a:t>
            </a:r>
          </a:p>
        </p:txBody>
      </p:sp>
    </p:spTree>
    <p:extLst>
      <p:ext uri="{BB962C8B-B14F-4D97-AF65-F5344CB8AC3E}">
        <p14:creationId xmlns:p14="http://schemas.microsoft.com/office/powerpoint/2010/main" val="1857744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Activation du compte u-</a:t>
            </a:r>
            <a:r>
              <a:rPr lang="fr-FR" sz="3200" dirty="0" err="1"/>
              <a:t>psud</a:t>
            </a:r>
            <a:endParaRPr lang="fr-FR" sz="3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84343" y="1600200"/>
            <a:ext cx="8501859" cy="4815922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r>
              <a:rPr lang="fr-FR" sz="2400" dirty="0"/>
              <a:t>Etudiant paris-sud = adresse mail u-</a:t>
            </a:r>
            <a:r>
              <a:rPr lang="fr-FR" sz="2400" dirty="0" err="1"/>
              <a:t>psud</a:t>
            </a:r>
            <a:endParaRPr lang="fr-FR" sz="2400" dirty="0"/>
          </a:p>
          <a:p>
            <a:pPr marL="0" indent="0" algn="ctr">
              <a:buNone/>
            </a:pPr>
            <a:r>
              <a:rPr lang="fr-FR" sz="2400" dirty="0">
                <a:hlinkClick r:id="rId2"/>
              </a:rPr>
              <a:t>prénom.nom@u-psud.fr</a:t>
            </a: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(</a:t>
            </a:r>
            <a:r>
              <a:rPr lang="fr-FR" sz="2400" dirty="0">
                <a:hlinkClick r:id="rId3"/>
              </a:rPr>
              <a:t>cecilia.saldanha-gomes@u-psud.fr</a:t>
            </a:r>
            <a:r>
              <a:rPr lang="fr-FR" sz="2400" dirty="0"/>
              <a:t>)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Activation de votre compte informatique ici </a:t>
            </a:r>
            <a:br>
              <a:rPr lang="fr-FR" sz="2400" dirty="0"/>
            </a:br>
            <a:r>
              <a:rPr lang="fr-FR" sz="2400" dirty="0"/>
              <a:t>             </a:t>
            </a:r>
            <a:r>
              <a:rPr lang="fr-FR" sz="2400" u="sng" dirty="0">
                <a:hlinkClick r:id="rId4"/>
              </a:rPr>
              <a:t>https://adonis.u-psud.fr/activation/</a:t>
            </a:r>
          </a:p>
          <a:p>
            <a:endParaRPr lang="fr-FR" sz="2400" dirty="0"/>
          </a:p>
          <a:p>
            <a:r>
              <a:rPr lang="fr-FR" sz="2400" u="sng" dirty="0"/>
              <a:t>Prérequis :</a:t>
            </a:r>
            <a:r>
              <a:rPr lang="fr-FR" sz="2400" dirty="0"/>
              <a:t> être en possession de son </a:t>
            </a:r>
            <a:r>
              <a:rPr lang="fr-FR" sz="2400" b="1" dirty="0"/>
              <a:t>n° étudiant qui figure sur votre certificat d'inscription</a:t>
            </a:r>
          </a:p>
        </p:txBody>
      </p:sp>
    </p:spTree>
    <p:extLst>
      <p:ext uri="{BB962C8B-B14F-4D97-AF65-F5344CB8AC3E}">
        <p14:creationId xmlns:p14="http://schemas.microsoft.com/office/powerpoint/2010/main" val="2553388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Activation du compte u-</a:t>
            </a:r>
            <a:r>
              <a:rPr lang="fr-FR" sz="3200" dirty="0" err="1"/>
              <a:t>psud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9124" y="1609677"/>
            <a:ext cx="8307676" cy="4787490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r>
              <a:rPr lang="fr-FR" sz="2400" dirty="0"/>
              <a:t>Cela vous permettra de : </a:t>
            </a:r>
          </a:p>
          <a:p>
            <a:pPr lvl="1"/>
            <a:r>
              <a:rPr lang="fr-FR" sz="2400" dirty="0"/>
              <a:t>Connexion sur les ordinateurs de la faculté et </a:t>
            </a:r>
            <a:br>
              <a:rPr lang="fr-FR" sz="2400" dirty="0"/>
            </a:br>
            <a:r>
              <a:rPr lang="fr-FR" sz="2400" dirty="0"/>
              <a:t>de la BU </a:t>
            </a:r>
          </a:p>
          <a:p>
            <a:pPr lvl="1"/>
            <a:r>
              <a:rPr lang="fr-FR" sz="2400" dirty="0"/>
              <a:t>Utilisation du wifi à l'université (ainsi que dans les autres universités françaises et de nombreuses universités européennes)</a:t>
            </a:r>
          </a:p>
          <a:p>
            <a:pPr lvl="1"/>
            <a:r>
              <a:rPr lang="fr-FR" sz="2400" dirty="0"/>
              <a:t>Accès à distance à la documentation de la BU </a:t>
            </a:r>
          </a:p>
          <a:p>
            <a:pPr lvl="1"/>
            <a:r>
              <a:rPr lang="fr-FR" sz="2400" dirty="0"/>
              <a:t>Accès à DOKEOS : diaporama des cours et documents relatifs à la validation de la phase socle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7342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aller sur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dokéos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Capture d’écran 2018-03-16 à 09.44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300"/>
            <a:ext cx="9144000" cy="4066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1278" y="1573229"/>
            <a:ext cx="1895620" cy="55916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966767" y="4160528"/>
            <a:ext cx="824594" cy="47386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5186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Pour aller sur </a:t>
            </a:r>
            <a:r>
              <a:rPr lang="fr-FR" dirty="0" err="1">
                <a:solidFill>
                  <a:schemeClr val="bg1"/>
                </a:solidFill>
              </a:rPr>
              <a:t>dokéos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 descr="Capture d’écran 2018-03-16 à 09.44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00"/>
            <a:ext cx="9144000" cy="3313933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V="1">
            <a:off x="7544570" y="2814754"/>
            <a:ext cx="530773" cy="145950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998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aller sur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dokéos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Capture d’écran 2018-03-16 à 09.4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392"/>
            <a:ext cx="9144000" cy="4579246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3487943" y="4397460"/>
            <a:ext cx="824594" cy="47386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62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fois sur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dokéos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</a:t>
            </a:r>
          </a:p>
        </p:txBody>
      </p:sp>
      <p:pic>
        <p:nvPicPr>
          <p:cNvPr id="3" name="Image 2" descr="Capture d’écran 2018-03-16 à 09.45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800"/>
            <a:ext cx="9144000" cy="3442973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255910" y="1464868"/>
            <a:ext cx="616075" cy="72438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BB4E8-00C8-FE47-8E00-DAD3218E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362075"/>
          </a:xfrm>
        </p:spPr>
        <p:txBody>
          <a:bodyPr/>
          <a:lstStyle/>
          <a:p>
            <a:pPr algn="ctr"/>
            <a:r>
              <a:rPr lang="fr-FR" dirty="0"/>
              <a:t>Un dossier à déposer</a:t>
            </a:r>
            <a:br>
              <a:rPr lang="fr-FR" dirty="0"/>
            </a:br>
            <a:r>
              <a:rPr lang="fr-FR" b="1" dirty="0">
                <a:solidFill>
                  <a:srgbClr val="FF0000"/>
                </a:solidFill>
              </a:rPr>
              <a:t>LE 28 JUIN DATE BUTOIR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pour l’envoi des dossiers électroniques</a:t>
            </a:r>
          </a:p>
        </p:txBody>
      </p:sp>
    </p:spTree>
    <p:extLst>
      <p:ext uri="{BB962C8B-B14F-4D97-AF65-F5344CB8AC3E}">
        <p14:creationId xmlns:p14="http://schemas.microsoft.com/office/powerpoint/2010/main" val="22957235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8-03-16 à 09.45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083"/>
            <a:ext cx="9144000" cy="5535495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09600" y="2040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fois sur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dokéos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5667906" y="3857254"/>
            <a:ext cx="1829274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7880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09600" y="2040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Une fois sur </a:t>
            </a:r>
            <a:r>
              <a:rPr lang="fr-FR" dirty="0" err="1"/>
              <a:t>dokéos</a:t>
            </a:r>
            <a:r>
              <a:rPr lang="fr-FR" dirty="0"/>
              <a:t> !!!</a:t>
            </a:r>
          </a:p>
        </p:txBody>
      </p:sp>
      <p:pic>
        <p:nvPicPr>
          <p:cNvPr id="2" name="Image 1" descr="Capture d’écran 2018-03-16 à 09.4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2579870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4776964" y="3118026"/>
            <a:ext cx="549729" cy="47386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669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09600" y="2040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fois sur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dokéos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</a:t>
            </a:r>
          </a:p>
        </p:txBody>
      </p:sp>
      <p:pic>
        <p:nvPicPr>
          <p:cNvPr id="2" name="Image 1" descr="Capture d’écran 2018-03-16 à 09.4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2579870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4776964" y="3118026"/>
            <a:ext cx="549729" cy="47386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514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09600" y="2040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fois sur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dokéos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</a:t>
            </a:r>
          </a:p>
        </p:txBody>
      </p:sp>
      <p:pic>
        <p:nvPicPr>
          <p:cNvPr id="3" name="Image 2" descr="Capture d’écran 2018-03-16 à 09.45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00"/>
            <a:ext cx="9144000" cy="358730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028314" y="5487348"/>
            <a:ext cx="452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Vous choisissez !!!</a:t>
            </a:r>
          </a:p>
        </p:txBody>
      </p:sp>
      <p:sp>
        <p:nvSpPr>
          <p:cNvPr id="7" name="Rectangle 6"/>
          <p:cNvSpPr/>
          <p:nvPr/>
        </p:nvSpPr>
        <p:spPr>
          <a:xfrm>
            <a:off x="75825" y="3743527"/>
            <a:ext cx="6682063" cy="21797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89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BB4E8-00C8-FE47-8E00-DAD3218E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362075"/>
          </a:xfrm>
        </p:spPr>
        <p:txBody>
          <a:bodyPr/>
          <a:lstStyle/>
          <a:p>
            <a:pPr algn="ctr"/>
            <a:r>
              <a:rPr lang="fr-FR" dirty="0"/>
              <a:t>Un dossier papier à déposer</a:t>
            </a:r>
            <a:br>
              <a:rPr lang="fr-FR" dirty="0"/>
            </a:br>
            <a:r>
              <a:rPr lang="fr-FR" dirty="0"/>
              <a:t>au secrétaire</a:t>
            </a:r>
            <a:br>
              <a:rPr lang="fr-FR" dirty="0"/>
            </a:br>
            <a:r>
              <a:rPr lang="fr-FR" b="1" dirty="0">
                <a:solidFill>
                  <a:srgbClr val="FF0000"/>
                </a:solidFill>
              </a:rPr>
              <a:t> entre le 1 juillet et 5 juillet en fonction des groupes</a:t>
            </a:r>
            <a:br>
              <a:rPr lang="fr-FR" b="1" dirty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2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Contenu dossier phase socle (1)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/>
              <a:t>Votre CV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La fiche de suivi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Les évaluations de stages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port folio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projet professionnel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projet de thèse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projet pédagogique</a:t>
            </a:r>
          </a:p>
          <a:p>
            <a:pPr marL="514350" indent="-514350">
              <a:buFont typeface="+mj-lt"/>
              <a:buAutoNum type="arabicPeriod"/>
            </a:pPr>
            <a:endParaRPr lang="fr-FR" sz="2400" dirty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962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9C0EDD-33B2-914F-828E-427DFDB4E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CV = votre parcours 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536484-0FCA-8E43-AC7D-5C166E6F7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Vos diplômes</a:t>
            </a:r>
          </a:p>
          <a:p>
            <a:r>
              <a:rPr lang="fr-FR" dirty="0"/>
              <a:t>Votre externat : quels stages, quelle faculté</a:t>
            </a:r>
          </a:p>
        </p:txBody>
      </p:sp>
    </p:spTree>
    <p:extLst>
      <p:ext uri="{BB962C8B-B14F-4D97-AF65-F5344CB8AC3E}">
        <p14:creationId xmlns:p14="http://schemas.microsoft.com/office/powerpoint/2010/main" val="183762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r>
              <a:rPr lang="fr-FR" sz="3200" dirty="0"/>
              <a:t>Contenu dossier phase socle (1)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fr-FR" sz="2400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FR" sz="24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Votre CV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/>
              <a:t>La fiche de suivi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Les évaluations de stages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port folio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projet professionnel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projet de thèse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Le projet pédagogique</a:t>
            </a:r>
          </a:p>
          <a:p>
            <a:pPr marL="514350" indent="-514350">
              <a:buFont typeface="+mj-lt"/>
              <a:buAutoNum type="arabicPeriod"/>
            </a:pPr>
            <a:endParaRPr lang="fr-FR" sz="2400" dirty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0417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abarit-Médecine-Psud-PSaclay" id="{8F204B52-8EA3-8D4C-93EF-624D1746744B}" vid="{781E8C98-1F09-8F49-9E9A-F640265DCB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304</TotalTime>
  <Words>1204</Words>
  <Application>Microsoft Macintosh PowerPoint</Application>
  <PresentationFormat>Affichage à l'écran (4:3)</PresentationFormat>
  <Paragraphs>323</Paragraphs>
  <Slides>53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Courier New</vt:lpstr>
      <vt:lpstr>Wingdings</vt:lpstr>
      <vt:lpstr>Thème Office</vt:lpstr>
      <vt:lpstr>Valider la phase socle Préparer le projet pédagogique</vt:lpstr>
      <vt:lpstr>Présentation PowerPoint</vt:lpstr>
      <vt:lpstr> Pré requis</vt:lpstr>
      <vt:lpstr>Le 12 septembre 2019</vt:lpstr>
      <vt:lpstr>Un dossier à déposer LE 28 JUIN DATE BUTOIR pour l’envoi des dossiers électroniques</vt:lpstr>
      <vt:lpstr>Un dossier papier à déposer au secrétaire  entre le 1 juillet et 5 juillet en fonction des groupes </vt:lpstr>
      <vt:lpstr>Contenu dossier phase socle (1)</vt:lpstr>
      <vt:lpstr>CV = votre parcours ? </vt:lpstr>
      <vt:lpstr>Contenu dossier phase socle (1)</vt:lpstr>
      <vt:lpstr>La fiche de suivi</vt:lpstr>
      <vt:lpstr>Contenu dossier phase socle (2)</vt:lpstr>
      <vt:lpstr>Evaluation intermédiaire des stages</vt:lpstr>
      <vt:lpstr>Contenu dossier phase socle (3)</vt:lpstr>
      <vt:lpstr>Le port folio</vt:lpstr>
      <vt:lpstr>Le port folio</vt:lpstr>
      <vt:lpstr>Port folio</vt:lpstr>
      <vt:lpstr>Contenu dossier phase socle (4)</vt:lpstr>
      <vt:lpstr>Projet professionnel</vt:lpstr>
      <vt:lpstr>Contenu dossier phase socle (5)</vt:lpstr>
      <vt:lpstr>Projet de thèse</vt:lpstr>
      <vt:lpstr>Contenu dossier phase socle (6)</vt:lpstr>
      <vt:lpstr>Projet pédagogique (1) Bilan de la phase socle</vt:lpstr>
      <vt:lpstr> Projet pédagogique (2) pour la phase d’approfondissement </vt:lpstr>
      <vt:lpstr>Le dossier à déposer </vt:lpstr>
      <vt:lpstr>Le dossier électronique à déposer  </vt:lpstr>
      <vt:lpstr>Le dossier papier Rendez vous en fonction des groupes entre le 1 juillet et 5 juillet</vt:lpstr>
      <vt:lpstr>Groupe 1: 1 juillet</vt:lpstr>
      <vt:lpstr>Groupe 2: 2 juillet</vt:lpstr>
      <vt:lpstr>Groupe 3: 3 juillet</vt:lpstr>
      <vt:lpstr>Groupe 4: 4 juillet</vt:lpstr>
      <vt:lpstr>Groupe 5: 5 juillet</vt:lpstr>
      <vt:lpstr>Identifiant </vt:lpstr>
      <vt:lpstr>Un dossier à ENVOYER LE 28 JUIN DATE BUTOIR pour l’envoi des dossiers électroniques</vt:lpstr>
      <vt:lpstr>Un dossier papier à déposer sur rendez- vous DATE BUTOIR par groupe</vt:lpstr>
      <vt:lpstr>Présentation PowerPoint</vt:lpstr>
      <vt:lpstr>Le 12 septembre 2019</vt:lpstr>
      <vt:lpstr>Avez vous des questions?</vt:lpstr>
      <vt:lpstr>Projet de thèse</vt:lpstr>
      <vt:lpstr>Projet de thèse</vt:lpstr>
      <vt:lpstr>Projet de thèse</vt:lpstr>
      <vt:lpstr>Projet de thèse</vt:lpstr>
      <vt:lpstr>Projet de thèse : exemple</vt:lpstr>
      <vt:lpstr>Projet de thèse : exemple</vt:lpstr>
      <vt:lpstr>Activation du compte u-psud</vt:lpstr>
      <vt:lpstr>Activation du compte u-psud</vt:lpstr>
      <vt:lpstr>Pour aller sur dokéos</vt:lpstr>
      <vt:lpstr>Pour aller sur dokéos</vt:lpstr>
      <vt:lpstr>Pour aller sur dokéos</vt:lpstr>
      <vt:lpstr>Une fois sur dokéos !!!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Valider la phase socle Préparer le projet pédagogique</dc:title>
  <dc:creator>Pascale ARNOULD</dc:creator>
  <cp:lastModifiedBy>Pascale ARNOULD</cp:lastModifiedBy>
  <cp:revision>25</cp:revision>
  <dcterms:created xsi:type="dcterms:W3CDTF">2018-03-20T10:14:27Z</dcterms:created>
  <dcterms:modified xsi:type="dcterms:W3CDTF">2019-03-12T09:31:57Z</dcterms:modified>
</cp:coreProperties>
</file>