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sldIdLst>
    <p:sldId id="260" r:id="rId5"/>
    <p:sldId id="261" r:id="rId6"/>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Philipona - Agis" initials="LP-A" lastIdx="6" clrIdx="0">
    <p:extLst>
      <p:ext uri="{19B8F6BF-5375-455C-9EA6-DF929625EA0E}">
        <p15:presenceInfo xmlns:p15="http://schemas.microsoft.com/office/powerpoint/2012/main" userId="S-1-5-21-747297464-3559334963-3189168801-223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6A2"/>
    <a:srgbClr val="D9F3FF"/>
    <a:srgbClr val="63003C"/>
    <a:srgbClr val="C39BE1"/>
    <a:srgbClr val="0264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8D520EC3-2BB1-4B95-8482-6EAD0ED094C6}" type="datetimeFigureOut">
              <a:rPr lang="fr-FR" smtClean="0"/>
              <a:t>13/04/2021</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288F0BC2-53D0-42FA-AC3C-574F8AA082EC}" type="slidenum">
              <a:rPr lang="fr-FR" smtClean="0"/>
              <a:t>‹N°›</a:t>
            </a:fld>
            <a:endParaRPr lang="fr-FR"/>
          </a:p>
        </p:txBody>
      </p:sp>
    </p:spTree>
    <p:extLst>
      <p:ext uri="{BB962C8B-B14F-4D97-AF65-F5344CB8AC3E}">
        <p14:creationId xmlns:p14="http://schemas.microsoft.com/office/powerpoint/2010/main" val="3692211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fr-FR" sz="1350" dirty="0">
              <a:solidFill>
                <a:srgbClr val="FFFFFF"/>
              </a:solidFill>
            </a:endParaRPr>
          </a:p>
        </p:txBody>
      </p:sp>
      <p:sp>
        <p:nvSpPr>
          <p:cNvPr id="2" name="Title 1"/>
          <p:cNvSpPr>
            <a:spLocks noGrp="1"/>
          </p:cNvSpPr>
          <p:nvPr>
            <p:ph type="ctrTitle"/>
          </p:nvPr>
        </p:nvSpPr>
        <p:spPr>
          <a:xfrm>
            <a:off x="272128" y="2165229"/>
            <a:ext cx="4787999" cy="3252160"/>
          </a:xfrm>
        </p:spPr>
        <p:txBody>
          <a:bodyPr anchor="b">
            <a:normAutofit/>
          </a:bodyPr>
          <a:lstStyle>
            <a:lvl1pPr algn="l">
              <a:defRPr sz="6000">
                <a:solidFill>
                  <a:schemeClr val="bg1"/>
                </a:solidFill>
              </a:defRPr>
            </a:lvl1pPr>
          </a:lstStyle>
          <a:p>
            <a:r>
              <a:rPr lang="fr-FR" dirty="0" smtClean="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en-US" dirty="0"/>
          </a:p>
        </p:txBody>
      </p:sp>
      <p:pic>
        <p:nvPicPr>
          <p:cNvPr id="11" name="Picture 1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70160" y="4412315"/>
            <a:ext cx="2088000" cy="24543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2128" y="404664"/>
            <a:ext cx="4610337" cy="1022403"/>
          </a:xfrm>
          <a:prstGeom prst="rect">
            <a:avLst/>
          </a:prstGeom>
        </p:spPr>
      </p:pic>
    </p:spTree>
    <p:extLst>
      <p:ext uri="{BB962C8B-B14F-4D97-AF65-F5344CB8AC3E}">
        <p14:creationId xmlns:p14="http://schemas.microsoft.com/office/powerpoint/2010/main" val="1575127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userDrawn="1"/>
        </p:nvSpPr>
        <p:spPr>
          <a:xfrm>
            <a:off x="0" y="0"/>
            <a:ext cx="5305244"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solidFill>
                <a:srgbClr val="FFFFFF"/>
              </a:solidFill>
            </a:endParaRPr>
          </a:p>
        </p:txBody>
      </p:sp>
      <p:sp>
        <p:nvSpPr>
          <p:cNvPr id="2" name="Title 1"/>
          <p:cNvSpPr>
            <a:spLocks noGrp="1"/>
          </p:cNvSpPr>
          <p:nvPr>
            <p:ph type="title"/>
          </p:nvPr>
        </p:nvSpPr>
        <p:spPr>
          <a:xfrm>
            <a:off x="5382883" y="365126"/>
            <a:ext cx="3614467" cy="1325563"/>
          </a:xfrm>
        </p:spPr>
        <p:txBody>
          <a:bodyPr anchor="b">
            <a:normAutofit/>
          </a:bodyPr>
          <a:lstStyle>
            <a:lvl1pPr>
              <a:defRPr sz="2800"/>
            </a:lvl1pPr>
          </a:lstStyle>
          <a:p>
            <a:r>
              <a:rPr lang="fr-FR" dirty="0" smtClean="0"/>
              <a:t>Modifiez le style du titre</a:t>
            </a:r>
            <a:endParaRPr lang="en-US" dirty="0"/>
          </a:p>
        </p:txBody>
      </p:sp>
      <p:sp>
        <p:nvSpPr>
          <p:cNvPr id="3" name="Content Placeholder 2"/>
          <p:cNvSpPr>
            <a:spLocks noGrp="1"/>
          </p:cNvSpPr>
          <p:nvPr>
            <p:ph idx="1"/>
          </p:nvPr>
        </p:nvSpPr>
        <p:spPr>
          <a:xfrm>
            <a:off x="5382883" y="1825625"/>
            <a:ext cx="3614468" cy="4351338"/>
          </a:xfrm>
        </p:spPr>
        <p:txBody>
          <a:bodyPr>
            <a:normAutofit/>
          </a:bodyPr>
          <a:lstStyle>
            <a:lvl1pPr>
              <a:defRPr sz="24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84168" y="6165304"/>
            <a:ext cx="3053998" cy="679844"/>
          </a:xfrm>
          <a:prstGeom prst="rect">
            <a:avLst/>
          </a:prstGeom>
        </p:spPr>
      </p:pic>
    </p:spTree>
    <p:extLst>
      <p:ext uri="{BB962C8B-B14F-4D97-AF65-F5344CB8AC3E}">
        <p14:creationId xmlns:p14="http://schemas.microsoft.com/office/powerpoint/2010/main" val="3433985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382883" y="365126"/>
            <a:ext cx="3631721" cy="5837715"/>
          </a:xfrm>
        </p:spPr>
        <p:txBody>
          <a:bodyPr>
            <a:normAutofit/>
          </a:bodyPr>
          <a:lstStyle>
            <a:lvl1pPr>
              <a:defRPr sz="4000"/>
            </a:lvl1pPr>
          </a:lstStyle>
          <a:p>
            <a:r>
              <a:rPr lang="fr-FR" dirty="0" smtClean="0"/>
              <a:t>Modifiez le style du titre</a:t>
            </a:r>
            <a:endParaRPr lang="fr-FR" dirty="0"/>
          </a:p>
        </p:txBody>
      </p:sp>
      <p:sp>
        <p:nvSpPr>
          <p:cNvPr id="7" name="Rectangle 6"/>
          <p:cNvSpPr/>
          <p:nvPr userDrawn="1"/>
        </p:nvSpPr>
        <p:spPr>
          <a:xfrm>
            <a:off x="0" y="0"/>
            <a:ext cx="5305246"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solidFill>
                <a:srgbClr val="FFFFFF"/>
              </a:solidFill>
            </a:endParaRP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0002" y="6165304"/>
            <a:ext cx="3053998" cy="679844"/>
          </a:xfrm>
          <a:prstGeom prst="rect">
            <a:avLst/>
          </a:prstGeom>
        </p:spPr>
      </p:pic>
    </p:spTree>
    <p:extLst>
      <p:ext uri="{BB962C8B-B14F-4D97-AF65-F5344CB8AC3E}">
        <p14:creationId xmlns:p14="http://schemas.microsoft.com/office/powerpoint/2010/main" val="15247388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iapo contenu numéro">
    <p:spTree>
      <p:nvGrpSpPr>
        <p:cNvPr id="1" name=""/>
        <p:cNvGrpSpPr/>
        <p:nvPr/>
      </p:nvGrpSpPr>
      <p:grpSpPr>
        <a:xfrm>
          <a:off x="0" y="0"/>
          <a:ext cx="0" cy="0"/>
          <a:chOff x="0" y="0"/>
          <a:chExt cx="0" cy="0"/>
        </a:xfrm>
      </p:grpSpPr>
      <p:sp>
        <p:nvSpPr>
          <p:cNvPr id="20" name="Rectangle 19"/>
          <p:cNvSpPr/>
          <p:nvPr userDrawn="1"/>
        </p:nvSpPr>
        <p:spPr>
          <a:xfrm>
            <a:off x="0" y="0"/>
            <a:ext cx="9144000" cy="1268760"/>
          </a:xfrm>
          <a:prstGeom prst="rect">
            <a:avLst/>
          </a:prstGeom>
          <a:solidFill>
            <a:srgbClr val="630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pic>
        <p:nvPicPr>
          <p:cNvPr id="21" name="Picture 13"/>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8075734" y="188760"/>
            <a:ext cx="918806" cy="1080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Titre 1"/>
          <p:cNvSpPr>
            <a:spLocks noGrp="1"/>
          </p:cNvSpPr>
          <p:nvPr>
            <p:ph type="title"/>
          </p:nvPr>
        </p:nvSpPr>
        <p:spPr>
          <a:xfrm>
            <a:off x="467544" y="274638"/>
            <a:ext cx="7632848" cy="562074"/>
          </a:xfrm>
        </p:spPr>
        <p:txBody>
          <a:bodyPr>
            <a:normAutofit/>
          </a:bodyPr>
          <a:lstStyle>
            <a:lvl1pPr>
              <a:defRPr sz="2800">
                <a:solidFill>
                  <a:schemeClr val="bg1"/>
                </a:solidFill>
              </a:defRPr>
            </a:lvl1pPr>
          </a:lstStyle>
          <a:p>
            <a:r>
              <a:rPr lang="fr-FR" smtClean="0"/>
              <a:t>Modifiez le style du titre</a:t>
            </a:r>
            <a:endParaRPr lang="fr-FR" dirty="0"/>
          </a:p>
        </p:txBody>
      </p:sp>
      <p:sp>
        <p:nvSpPr>
          <p:cNvPr id="13" name="Espace réservé du numéro de diapositive 5"/>
          <p:cNvSpPr>
            <a:spLocks noGrp="1"/>
          </p:cNvSpPr>
          <p:nvPr>
            <p:ph type="sldNum" sz="quarter" idx="12"/>
          </p:nvPr>
        </p:nvSpPr>
        <p:spPr>
          <a:xfrm>
            <a:off x="467544" y="6356350"/>
            <a:ext cx="1080120" cy="365125"/>
          </a:xfrm>
          <a:prstGeom prst="rect">
            <a:avLst/>
          </a:prstGeom>
        </p:spPr>
        <p:txBody>
          <a:bodyPr/>
          <a:lstStyle>
            <a:lvl1pPr>
              <a:defRPr lang="fr-FR" sz="1000" smtClean="0">
                <a:solidFill>
                  <a:schemeClr val="tx1"/>
                </a:solidFill>
              </a:defRPr>
            </a:lvl1pPr>
          </a:lstStyle>
          <a:p>
            <a:fld id="{641C90A5-C474-45C2-8719-E69FDD0C6A55}" type="slidenum">
              <a:rPr>
                <a:solidFill>
                  <a:srgbClr val="63003C"/>
                </a:solidFill>
              </a:rPr>
              <a:pPr/>
              <a:t>‹N°›</a:t>
            </a:fld>
            <a:endParaRPr dirty="0">
              <a:solidFill>
                <a:srgbClr val="63003C"/>
              </a:solidFill>
            </a:endParaRPr>
          </a:p>
        </p:txBody>
      </p:sp>
      <p:sp>
        <p:nvSpPr>
          <p:cNvPr id="14" name="Espace réservé du contenu 2"/>
          <p:cNvSpPr>
            <a:spLocks noGrp="1"/>
          </p:cNvSpPr>
          <p:nvPr>
            <p:ph idx="1"/>
          </p:nvPr>
        </p:nvSpPr>
        <p:spPr bwMode="gray">
          <a:xfrm>
            <a:off x="467544" y="1556792"/>
            <a:ext cx="7632848" cy="4641124"/>
          </a:xfrm>
        </p:spPr>
        <p:txBody>
          <a:bodyPr/>
          <a:lstStyle>
            <a:lvl1pPr marL="504000" indent="-504000">
              <a:spcBef>
                <a:spcPts val="1400"/>
              </a:spcBef>
              <a:spcAft>
                <a:spcPts val="0"/>
              </a:spcAft>
              <a:buClr>
                <a:srgbClr val="63003C"/>
              </a:buClr>
              <a:buSzPct val="150000"/>
              <a:buFont typeface="+mj-lt"/>
              <a:buAutoNum type="arabicPeriod"/>
              <a:defRPr/>
            </a:lvl1pPr>
            <a:lvl2pPr marL="504000">
              <a:buClr>
                <a:srgbClr val="63003C"/>
              </a:buClr>
              <a:defRPr/>
            </a:lvl2pPr>
            <a:lvl3pPr marL="504000">
              <a:buClr>
                <a:srgbClr val="63003C"/>
              </a:buClr>
              <a:defRPr/>
            </a:lvl3pPr>
            <a:lvl4pPr marL="684000">
              <a:buClr>
                <a:srgbClr val="63003C"/>
              </a:buClr>
              <a:defRPr/>
            </a:lvl4pPr>
            <a:lvl5pPr marL="684000" indent="0">
              <a:buClr>
                <a:srgbClr val="63003C"/>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pic>
        <p:nvPicPr>
          <p:cNvPr id="19" name="Picture 13"/>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8075734" y="1700808"/>
            <a:ext cx="918806" cy="1080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73144" y="6041631"/>
            <a:ext cx="3053998" cy="679844"/>
          </a:xfrm>
          <a:prstGeom prst="rect">
            <a:avLst/>
          </a:prstGeom>
        </p:spPr>
      </p:pic>
    </p:spTree>
    <p:extLst>
      <p:ext uri="{BB962C8B-B14F-4D97-AF65-F5344CB8AC3E}">
        <p14:creationId xmlns:p14="http://schemas.microsoft.com/office/powerpoint/2010/main" val="11579932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46173-2B5A-4462-9100-69D7613B339B}" type="datetimeFigureOut">
              <a:rPr lang="fr-FR" smtClean="0">
                <a:solidFill>
                  <a:srgbClr val="63003C">
                    <a:tint val="75000"/>
                  </a:srgbClr>
                </a:solidFill>
              </a:rPr>
              <a:pPr/>
              <a:t>13/04/2021</a:t>
            </a:fld>
            <a:endParaRPr lang="fr-FR">
              <a:solidFill>
                <a:srgbClr val="63003C">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srgbClr val="63003C">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0FBA5-3649-4193-81EC-FC1C61F9B58C}" type="slidenum">
              <a:rPr lang="fr-FR" smtClean="0">
                <a:solidFill>
                  <a:srgbClr val="63003C">
                    <a:tint val="75000"/>
                  </a:srgbClr>
                </a:solidFill>
              </a:rPr>
              <a:pPr/>
              <a:t>‹N°›</a:t>
            </a:fld>
            <a:endParaRPr lang="fr-FR">
              <a:solidFill>
                <a:srgbClr val="63003C">
                  <a:tint val="75000"/>
                </a:srgbClr>
              </a:solidFill>
            </a:endParaRPr>
          </a:p>
        </p:txBody>
      </p:sp>
    </p:spTree>
    <p:extLst>
      <p:ext uri="{BB962C8B-B14F-4D97-AF65-F5344CB8AC3E}">
        <p14:creationId xmlns:p14="http://schemas.microsoft.com/office/powerpoint/2010/main" val="77417497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7"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94320"/>
            <a:ext cx="8208912" cy="1124744"/>
          </a:xfrm>
        </p:spPr>
        <p:txBody>
          <a:bodyPr>
            <a:noAutofit/>
          </a:bodyPr>
          <a:lstStyle/>
          <a:p>
            <a:pPr algn="ctr"/>
            <a:r>
              <a:rPr lang="fr-FR" sz="1800" dirty="0" smtClean="0"/>
              <a:t>Douleur et accompagnement dans le handicap, </a:t>
            </a:r>
            <a:br>
              <a:rPr lang="fr-FR" sz="1800" dirty="0" smtClean="0"/>
            </a:br>
            <a:r>
              <a:rPr lang="fr-FR" sz="1800" dirty="0" smtClean="0"/>
              <a:t>déficience intellectuelle et l’autisme  </a:t>
            </a:r>
            <a:r>
              <a:rPr lang="fr-FR" sz="1600" dirty="0" smtClean="0"/>
              <a:t/>
            </a:r>
            <a:br>
              <a:rPr lang="fr-FR" sz="1600" dirty="0" smtClean="0"/>
            </a:br>
            <a:r>
              <a:rPr lang="fr-FR" sz="1600" dirty="0" smtClean="0"/>
              <a:t>Fiche </a:t>
            </a:r>
            <a:r>
              <a:rPr lang="fr-FR" sz="1600" dirty="0"/>
              <a:t>action de </a:t>
            </a:r>
            <a:r>
              <a:rPr lang="fr-FR" sz="1600" dirty="0" smtClean="0"/>
              <a:t>DPC </a:t>
            </a:r>
            <a:r>
              <a:rPr lang="fr-FR" sz="1600" dirty="0"/>
              <a:t>référence n° </a:t>
            </a:r>
            <a:r>
              <a:rPr lang="fr-FR" sz="1600" dirty="0" smtClean="0"/>
              <a:t>99A22100004</a:t>
            </a:r>
            <a:br>
              <a:rPr lang="fr-FR" sz="1600" dirty="0" smtClean="0"/>
            </a:br>
            <a:r>
              <a:rPr lang="fr-FR" sz="2000" dirty="0"/>
              <a:t> </a:t>
            </a:r>
            <a:r>
              <a:rPr lang="fr-FR" sz="1600" dirty="0" smtClean="0"/>
              <a:t>  7 heures – 285 euros - </a:t>
            </a:r>
            <a:r>
              <a:rPr lang="fr-FR" sz="1600" dirty="0"/>
              <a:t>P</a:t>
            </a:r>
            <a:r>
              <a:rPr lang="fr-FR" sz="1600" dirty="0" smtClean="0"/>
              <a:t>résentiel</a:t>
            </a:r>
            <a:endParaRPr lang="fr-FR" sz="1600" b="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337291" cy="936104"/>
          </a:xfrm>
          <a:prstGeom prst="rect">
            <a:avLst/>
          </a:prstGeom>
        </p:spPr>
      </p:pic>
      <p:sp>
        <p:nvSpPr>
          <p:cNvPr id="5" name="ZoneTexte 4"/>
          <p:cNvSpPr txBox="1"/>
          <p:nvPr/>
        </p:nvSpPr>
        <p:spPr>
          <a:xfrm>
            <a:off x="107504" y="1232837"/>
            <a:ext cx="8856984" cy="5378395"/>
          </a:xfrm>
          <a:prstGeom prst="rect">
            <a:avLst/>
          </a:prstGeom>
          <a:noFill/>
        </p:spPr>
        <p:txBody>
          <a:bodyPr wrap="square" rtlCol="0">
            <a:spAutoFit/>
          </a:bodyPr>
          <a:lstStyle/>
          <a:p>
            <a:endParaRPr lang="fr-FR" sz="900" b="1" u="sng" dirty="0" smtClean="0"/>
          </a:p>
          <a:p>
            <a:r>
              <a:rPr lang="fr-FR" sz="1100" b="1" u="sng" dirty="0" smtClean="0"/>
              <a:t>Résumé et objectifs : </a:t>
            </a:r>
          </a:p>
          <a:p>
            <a:endParaRPr lang="fr-FR" sz="1100" dirty="0" smtClean="0"/>
          </a:p>
          <a:p>
            <a:pPr>
              <a:lnSpc>
                <a:spcPct val="150000"/>
              </a:lnSpc>
            </a:pPr>
            <a:r>
              <a:rPr lang="fr-FR" sz="1100" dirty="0"/>
              <a:t>La douleur chez les personnes atteintes de déficiences intellectuelles et de troubles du spectre de l’autisme est sous-évaluée et mal prise en charge du fait des spécificités liées au handicap induit. Cette formation a pour objectif de présenter aux professionnels les différentes phases d’appréhension de la douleur, chez des personnes qui sont pour la plupart </a:t>
            </a:r>
            <a:r>
              <a:rPr lang="fr-FR" sz="1100" dirty="0" err="1"/>
              <a:t>dyscommunicantes</a:t>
            </a:r>
            <a:r>
              <a:rPr lang="fr-FR" sz="1100" dirty="0"/>
              <a:t>.</a:t>
            </a:r>
          </a:p>
          <a:p>
            <a:pPr>
              <a:lnSpc>
                <a:spcPct val="150000"/>
              </a:lnSpc>
            </a:pPr>
            <a:r>
              <a:rPr lang="fr-FR" sz="1100" dirty="0"/>
              <a:t>Cette première journée de formation aborde les fondamentaux en terme de prise en charge de la douleur chez ce public, ( pour rappel : cette formation est composée de 2 journées qui peuvent être suivies de manière consécutive ou indépendante). Elle permet d’identifier et de prendre en compte les besoins et demandes des bénéficiaires concernant la douleur en santé mentale tout en répondant aux objectifs pédagogiques suivants : Comprendre les mécanismes physiopathologiques des douleurs aiguës et chroniques et approfondir les connaissances et compétences des professionnels dans la prise en charge de la douleur et l’accompagnement des patients.</a:t>
            </a:r>
          </a:p>
          <a:p>
            <a:endParaRPr lang="fr-FR" sz="1100" b="1" u="sng" dirty="0" smtClean="0"/>
          </a:p>
          <a:p>
            <a:r>
              <a:rPr lang="fr-FR" sz="1100" b="1" u="sng" dirty="0" smtClean="0"/>
              <a:t>Les </a:t>
            </a:r>
            <a:r>
              <a:rPr lang="fr-FR" sz="1100" b="1" u="sng" dirty="0"/>
              <a:t>objectifs de cette formation de DPC </a:t>
            </a:r>
            <a:r>
              <a:rPr lang="fr-FR" sz="1100" b="1" u="sng" dirty="0" smtClean="0"/>
              <a:t>sont </a:t>
            </a:r>
            <a:r>
              <a:rPr lang="fr-FR" sz="1100" b="1" u="sng" dirty="0"/>
              <a:t>de : </a:t>
            </a:r>
            <a:endParaRPr lang="fr-FR" sz="1100" b="1" u="sng" dirty="0" smtClean="0"/>
          </a:p>
          <a:p>
            <a:endParaRPr lang="fr-FR" sz="1100" b="1" u="sng" dirty="0"/>
          </a:p>
          <a:p>
            <a:pPr marL="171450" indent="-171450">
              <a:buFont typeface="Arial" panose="020B0604020202020204" pitchFamily="34" charset="0"/>
              <a:buChar char="•"/>
            </a:pPr>
            <a:r>
              <a:rPr lang="fr-FR" sz="1100" dirty="0" smtClean="0"/>
              <a:t>                    </a:t>
            </a:r>
            <a:r>
              <a:rPr lang="fr-FR" sz="1100" dirty="0"/>
              <a:t>Acquérir et enrichir les connaissances sur les particularités sensorielles des personnes souffrant de </a:t>
            </a:r>
            <a:r>
              <a:rPr lang="fr-FR" sz="1100" dirty="0" smtClean="0"/>
              <a:t>handicap/autisme.</a:t>
            </a:r>
            <a:endParaRPr lang="fr-FR" sz="1100" dirty="0"/>
          </a:p>
          <a:p>
            <a:r>
              <a:rPr lang="fr-FR" sz="1100" dirty="0"/>
              <a:t>•	Apprendre à décrypter les signaux douloureux</a:t>
            </a:r>
          </a:p>
          <a:p>
            <a:r>
              <a:rPr lang="fr-FR" sz="1100" dirty="0"/>
              <a:t>•	Connaitre les différentes modalités de prise en charge de la douleur et des autres symptômes d’inconfort.</a:t>
            </a:r>
          </a:p>
          <a:p>
            <a:r>
              <a:rPr lang="fr-FR" sz="1100" dirty="0"/>
              <a:t>•	Comprendre et utiliser une règle de graduation de la douleur adaptée</a:t>
            </a:r>
          </a:p>
          <a:p>
            <a:r>
              <a:rPr lang="fr-FR" sz="1100" dirty="0"/>
              <a:t>•	Mettre en œuvre un plan de prévention des pathologies somatiques potentiellement douloureuses de cette population	</a:t>
            </a:r>
            <a:endParaRPr lang="fr-FR" sz="1100" dirty="0" smtClean="0"/>
          </a:p>
          <a:p>
            <a:endParaRPr lang="fr-FR" sz="1100" dirty="0"/>
          </a:p>
          <a:p>
            <a:pPr>
              <a:lnSpc>
                <a:spcPct val="150000"/>
              </a:lnSpc>
            </a:pPr>
            <a:r>
              <a:rPr lang="fr-FR" sz="1100" dirty="0"/>
              <a:t>A l’issue de la session, les participants sont en capacité d'intégrer </a:t>
            </a:r>
            <a:r>
              <a:rPr lang="fr-FR" sz="1100" dirty="0" smtClean="0"/>
              <a:t>les éléments théoriques </a:t>
            </a:r>
            <a:r>
              <a:rPr lang="fr-FR" sz="1100" dirty="0"/>
              <a:t>dans leur pratique, de travailler dans une logique de collaboration interprofessionnelle, de partager les </a:t>
            </a:r>
            <a:r>
              <a:rPr lang="fr-FR" sz="1100" dirty="0" smtClean="0"/>
              <a:t>expériences de situations complexes.</a:t>
            </a:r>
            <a:endParaRPr lang="fr-FR" sz="1100" b="1" u="sng" dirty="0" smtClean="0"/>
          </a:p>
          <a:p>
            <a:endParaRPr lang="fr-FR" sz="1100" dirty="0" smtClean="0"/>
          </a:p>
          <a:p>
            <a:endParaRPr lang="fr-FR" sz="1000" dirty="0"/>
          </a:p>
        </p:txBody>
      </p:sp>
    </p:spTree>
    <p:extLst>
      <p:ext uri="{BB962C8B-B14F-4D97-AF65-F5344CB8AC3E}">
        <p14:creationId xmlns:p14="http://schemas.microsoft.com/office/powerpoint/2010/main" val="3585378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700808"/>
            <a:ext cx="8496944" cy="3744416"/>
          </a:xfrm>
        </p:spPr>
        <p:txBody>
          <a:bodyPr>
            <a:normAutofit/>
          </a:bodyPr>
          <a:lstStyle/>
          <a:p>
            <a:pPr marL="0" indent="0">
              <a:buNone/>
            </a:pPr>
            <a:r>
              <a:rPr lang="fr-FR" sz="1300" b="1" u="sng" dirty="0"/>
              <a:t>Publics concernés : </a:t>
            </a:r>
            <a:endParaRPr lang="fr-FR" sz="1300" dirty="0"/>
          </a:p>
          <a:p>
            <a:pPr marL="0" indent="0">
              <a:buNone/>
            </a:pPr>
            <a:r>
              <a:rPr lang="fr-FR" sz="1300" b="1" dirty="0" smtClean="0"/>
              <a:t>Médecins </a:t>
            </a:r>
            <a:r>
              <a:rPr lang="fr-FR" sz="1300" dirty="0"/>
              <a:t> </a:t>
            </a:r>
            <a:r>
              <a:rPr lang="fr-FR" sz="1300" dirty="0" smtClean="0"/>
              <a:t>: </a:t>
            </a:r>
            <a:r>
              <a:rPr lang="fr-FR" sz="1300" dirty="0"/>
              <a:t>Médecine </a:t>
            </a:r>
            <a:r>
              <a:rPr lang="fr-FR" sz="1300" dirty="0" smtClean="0"/>
              <a:t>générale,  Neurologue, Neuropsychiatre, Psychiatre </a:t>
            </a:r>
            <a:r>
              <a:rPr lang="fr-FR" sz="1300" dirty="0"/>
              <a:t>de l'enfant et de </a:t>
            </a:r>
            <a:r>
              <a:rPr lang="fr-FR" sz="1300" dirty="0" smtClean="0"/>
              <a:t>l'adolescent, Psychiatrie générale, Pédiatre</a:t>
            </a:r>
            <a:endParaRPr lang="fr-FR" sz="1300" dirty="0"/>
          </a:p>
          <a:p>
            <a:pPr marL="0" indent="0">
              <a:spcBef>
                <a:spcPts val="200"/>
              </a:spcBef>
              <a:buNone/>
            </a:pPr>
            <a:endParaRPr lang="fr-FR" sz="1300" b="1" dirty="0" smtClean="0"/>
          </a:p>
          <a:p>
            <a:pPr marL="0" indent="0">
              <a:spcBef>
                <a:spcPts val="200"/>
              </a:spcBef>
              <a:buNone/>
            </a:pPr>
            <a:r>
              <a:rPr lang="fr-FR" sz="1300" b="1" dirty="0" smtClean="0"/>
              <a:t>Pharmaciens</a:t>
            </a:r>
            <a:r>
              <a:rPr lang="fr-FR" sz="1300" b="1" dirty="0"/>
              <a:t> :</a:t>
            </a:r>
            <a:r>
              <a:rPr lang="fr-FR" sz="1300" dirty="0"/>
              <a:t> </a:t>
            </a:r>
            <a:r>
              <a:rPr lang="fr-FR" sz="1300" dirty="0" smtClean="0"/>
              <a:t>Titulaire et adjoint d'officine, Pharmacien </a:t>
            </a:r>
            <a:r>
              <a:rPr lang="fr-FR" sz="1300" dirty="0"/>
              <a:t>hospitalier</a:t>
            </a:r>
          </a:p>
          <a:p>
            <a:pPr marL="0" indent="0">
              <a:buNone/>
            </a:pPr>
            <a:r>
              <a:rPr lang="fr-FR" sz="1300" b="1" dirty="0" smtClean="0"/>
              <a:t>Infirmiers</a:t>
            </a:r>
            <a:r>
              <a:rPr lang="fr-FR" sz="1300" b="1" dirty="0"/>
              <a:t> </a:t>
            </a:r>
            <a:r>
              <a:rPr lang="fr-FR" sz="1300" b="1" dirty="0" smtClean="0"/>
              <a:t>:</a:t>
            </a:r>
            <a:r>
              <a:rPr lang="fr-FR" sz="1300" dirty="0" smtClean="0"/>
              <a:t> Infirmier </a:t>
            </a:r>
            <a:r>
              <a:rPr lang="fr-FR" sz="1300" dirty="0"/>
              <a:t>Diplômé d'Etat (</a:t>
            </a:r>
            <a:r>
              <a:rPr lang="fr-FR" sz="1300" dirty="0" smtClean="0"/>
              <a:t>IDE)</a:t>
            </a:r>
          </a:p>
          <a:p>
            <a:pPr marL="0" indent="0">
              <a:buNone/>
            </a:pPr>
            <a:r>
              <a:rPr lang="fr-FR" sz="1300" b="1" smtClean="0"/>
              <a:t>Aides-soignants </a:t>
            </a:r>
            <a:endParaRPr lang="fr-FR" sz="1300" b="1" dirty="0" smtClean="0"/>
          </a:p>
          <a:p>
            <a:pPr marL="0" indent="0">
              <a:buNone/>
            </a:pPr>
            <a:r>
              <a:rPr lang="fr-FR" sz="1300" b="1" dirty="0" smtClean="0"/>
              <a:t>Métiers </a:t>
            </a:r>
            <a:r>
              <a:rPr lang="fr-FR" sz="1300" b="1" dirty="0"/>
              <a:t>des soins de </a:t>
            </a:r>
            <a:r>
              <a:rPr lang="fr-FR" sz="1300" b="1" dirty="0" smtClean="0"/>
              <a:t>rééducation :</a:t>
            </a:r>
            <a:r>
              <a:rPr lang="fr-FR" sz="1300" dirty="0" smtClean="0"/>
              <a:t> Ergothérapeute, Masseur-kinésithérapeute, Psychomotricien</a:t>
            </a:r>
            <a:endParaRPr lang="fr-FR" sz="1300" dirty="0"/>
          </a:p>
          <a:p>
            <a:pPr marL="0" indent="0">
              <a:buNone/>
            </a:pPr>
            <a:endParaRPr lang="fr-FR" sz="1300" b="1" dirty="0"/>
          </a:p>
          <a:p>
            <a:pPr marL="0" indent="0">
              <a:buNone/>
            </a:pPr>
            <a:r>
              <a:rPr lang="fr-FR" sz="1300" b="1" dirty="0"/>
              <a:t> </a:t>
            </a:r>
            <a:r>
              <a:rPr lang="fr-FR" sz="1300" b="1" u="sng" dirty="0" smtClean="0"/>
              <a:t>Contacts </a:t>
            </a:r>
            <a:r>
              <a:rPr lang="fr-FR" sz="1300" b="1" u="sng" dirty="0"/>
              <a:t>et informations candidats </a:t>
            </a:r>
            <a:r>
              <a:rPr lang="fr-FR" sz="1300" b="1" dirty="0" smtClean="0"/>
              <a:t>:</a:t>
            </a:r>
          </a:p>
          <a:p>
            <a:pPr marL="0" indent="0">
              <a:buNone/>
            </a:pPr>
            <a:r>
              <a:rPr lang="fr-FR" sz="1300" b="1" dirty="0" smtClean="0"/>
              <a:t>Secrétariat » </a:t>
            </a:r>
            <a:r>
              <a:rPr lang="fr-FR" sz="1300" b="1" dirty="0"/>
              <a:t>celine.meyer@universite-paris-saclay.fr</a:t>
            </a:r>
          </a:p>
          <a:p>
            <a:pPr marL="0" indent="0">
              <a:buNone/>
            </a:pPr>
            <a:r>
              <a:rPr lang="fr-FR" sz="1300" b="1" dirty="0" smtClean="0"/>
              <a:t>Responsable formation » </a:t>
            </a:r>
            <a:r>
              <a:rPr lang="fr-FR" sz="1300" b="1" dirty="0"/>
              <a:t>djea.saravane@universite-paris-saclay.fr</a:t>
            </a:r>
          </a:p>
          <a:p>
            <a:endParaRPr lang="fr-FR" sz="1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337291" cy="936104"/>
          </a:xfrm>
          <a:prstGeom prst="rect">
            <a:avLst/>
          </a:prstGeom>
        </p:spPr>
      </p:pic>
      <p:sp>
        <p:nvSpPr>
          <p:cNvPr id="8" name="Titre 1"/>
          <p:cNvSpPr>
            <a:spLocks noGrp="1"/>
          </p:cNvSpPr>
          <p:nvPr>
            <p:ph type="title"/>
          </p:nvPr>
        </p:nvSpPr>
        <p:spPr>
          <a:xfrm>
            <a:off x="611560" y="94320"/>
            <a:ext cx="8208912" cy="1124744"/>
          </a:xfrm>
        </p:spPr>
        <p:txBody>
          <a:bodyPr>
            <a:noAutofit/>
          </a:bodyPr>
          <a:lstStyle/>
          <a:p>
            <a:pPr algn="ctr"/>
            <a:r>
              <a:rPr lang="fr-FR" sz="1800" dirty="0" smtClean="0"/>
              <a:t>Réunion </a:t>
            </a:r>
            <a:r>
              <a:rPr lang="fr-FR" sz="1800" dirty="0"/>
              <a:t>de concertation pluridisciplinaires (RCP) </a:t>
            </a:r>
            <a:r>
              <a:rPr lang="fr-FR" sz="1800" dirty="0" smtClean="0"/>
              <a:t>:</a:t>
            </a:r>
            <a:br>
              <a:rPr lang="fr-FR" sz="1800" dirty="0" smtClean="0"/>
            </a:br>
            <a:r>
              <a:rPr lang="fr-FR" sz="1800" dirty="0"/>
              <a:t>Dilatation des bronches (non mucoviscidose, </a:t>
            </a:r>
            <a:r>
              <a:rPr lang="fr-FR" sz="1800" dirty="0" smtClean="0"/>
              <a:t/>
            </a:r>
            <a:br>
              <a:rPr lang="fr-FR" sz="1800" dirty="0" smtClean="0"/>
            </a:br>
            <a:r>
              <a:rPr lang="fr-FR" sz="1800" dirty="0" smtClean="0"/>
              <a:t>non </a:t>
            </a:r>
            <a:r>
              <a:rPr lang="fr-FR" sz="1800" dirty="0"/>
              <a:t>dyskinésies ciliaires primitives) </a:t>
            </a:r>
            <a:r>
              <a:rPr lang="fr-FR" sz="1800" dirty="0" smtClean="0"/>
              <a:t> </a:t>
            </a:r>
            <a:r>
              <a:rPr lang="fr-FR" sz="1600" dirty="0" smtClean="0"/>
              <a:t/>
            </a:r>
            <a:br>
              <a:rPr lang="fr-FR" sz="1600" dirty="0" smtClean="0"/>
            </a:br>
            <a:r>
              <a:rPr lang="fr-FR" sz="1600" dirty="0" smtClean="0"/>
              <a:t>Fiche </a:t>
            </a:r>
            <a:r>
              <a:rPr lang="fr-FR" sz="1600" dirty="0"/>
              <a:t>action de </a:t>
            </a:r>
            <a:r>
              <a:rPr lang="fr-FR" sz="1600" dirty="0" smtClean="0"/>
              <a:t>DPC </a:t>
            </a:r>
            <a:r>
              <a:rPr lang="fr-FR" sz="1600" dirty="0"/>
              <a:t>référence n° </a:t>
            </a:r>
            <a:r>
              <a:rPr lang="fr-FR" sz="1600" dirty="0" smtClean="0"/>
              <a:t>99A22100004</a:t>
            </a:r>
            <a:br>
              <a:rPr lang="fr-FR" sz="1600" dirty="0" smtClean="0"/>
            </a:br>
            <a:r>
              <a:rPr lang="fr-FR" sz="2000" dirty="0"/>
              <a:t> </a:t>
            </a:r>
            <a:r>
              <a:rPr lang="fr-FR" sz="1600" dirty="0" smtClean="0"/>
              <a:t> 4 x  2h = 8 heures – 350 euros - Non présentiel</a:t>
            </a:r>
            <a:endParaRPr lang="fr-FR" sz="1600" b="1" dirty="0"/>
          </a:p>
        </p:txBody>
      </p:sp>
    </p:spTree>
    <p:extLst>
      <p:ext uri="{BB962C8B-B14F-4D97-AF65-F5344CB8AC3E}">
        <p14:creationId xmlns:p14="http://schemas.microsoft.com/office/powerpoint/2010/main" val="2749964520"/>
      </p:ext>
    </p:extLst>
  </p:cSld>
  <p:clrMapOvr>
    <a:masterClrMapping/>
  </p:clrMapOvr>
</p:sld>
</file>

<file path=ppt/theme/theme1.xml><?xml version="1.0" encoding="utf-8"?>
<a:theme xmlns:a="http://schemas.openxmlformats.org/drawingml/2006/main" name="1_Thème Office">
  <a:themeElements>
    <a:clrScheme name="UPSaclay">
      <a:dk1>
        <a:srgbClr val="63003C"/>
      </a:dk1>
      <a:lt1>
        <a:srgbClr val="FFFFFF"/>
      </a:lt1>
      <a:dk2>
        <a:srgbClr val="000000"/>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
        <a:cs typeface="Arial Unicode MS"/>
      </a:majorFont>
      <a:minorFont>
        <a:latin typeface="Open Sans"/>
        <a:ea typeface=""/>
        <a:cs typeface="Arial Unicode MS"/>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A5375287F7B842B1714C41EEC5F404" ma:contentTypeVersion="3" ma:contentTypeDescription="Crée un document." ma:contentTypeScope="" ma:versionID="49e4d68a6e63967bb26c92ac82a42af8">
  <xsd:schema xmlns:xsd="http://www.w3.org/2001/XMLSchema" xmlns:xs="http://www.w3.org/2001/XMLSchema" xmlns:p="http://schemas.microsoft.com/office/2006/metadata/properties" xmlns:ns2="http://schemas.microsoft.com/sharepoint/v3/fields" targetNamespace="http://schemas.microsoft.com/office/2006/metadata/properties" ma:root="true" ma:fieldsID="64e9bf36bc789e2afd72475ca03152d8" ns2:_="">
    <xsd:import namespace="http://schemas.microsoft.com/sharepoint/v3/fields"/>
    <xsd:element name="properties">
      <xsd:complexType>
        <xsd:sequence>
          <xsd:element name="documentManagement">
            <xsd:complexType>
              <xsd:all>
                <xsd:element ref="ns2:_Forma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Format" ma:index="8" nillable="true" ma:displayName="Format" ma:description="Type de support, format de fichier ou dimensions" ma:internalName="_Forma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ma:index="10" ma:displayName="Commentaires"/>
        <xsd:element name="keywords" minOccurs="0" maxOccurs="1" type="xsd:string"/>
        <xsd:element ref="dc:language" minOccurs="0" maxOccurs="1"/>
        <xsd:element name="category" minOccurs="0" maxOccurs="1" type="xsd:string" ma:index="9" ma:displayName="Type de document"/>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ormat xmlns="http://schemas.microsoft.com/sharepoint/v3/fields">powerpoint</_Forma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442D67-05CF-4B84-A2A3-8E29449CD3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72772F-6296-440F-B3E0-36BAB4FC9B56}">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schemas.microsoft.com/sharepoint/v3/fields"/>
    <ds:schemaRef ds:uri="http://www.w3.org/XML/1998/namespace"/>
    <ds:schemaRef ds:uri="http://purl.org/dc/dcmitype/"/>
  </ds:schemaRefs>
</ds:datastoreItem>
</file>

<file path=customXml/itemProps3.xml><?xml version="1.0" encoding="utf-8"?>
<ds:datastoreItem xmlns:ds="http://schemas.openxmlformats.org/officeDocument/2006/customXml" ds:itemID="{D7709AE9-3688-4291-8692-9F92B74842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24669</TotalTime>
  <Words>426</Words>
  <Application>Microsoft Office PowerPoint</Application>
  <PresentationFormat>Affichage à l'écran (4:3)</PresentationFormat>
  <Paragraphs>28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Unicode MS</vt:lpstr>
      <vt:lpstr>Calibri</vt:lpstr>
      <vt:lpstr>Open Sans</vt:lpstr>
      <vt:lpstr>1_Thème Office</vt:lpstr>
      <vt:lpstr>Douleur et accompagnement dans le handicap,  déficience intellectuelle et l’autisme   Fiche action de DPC référence n° 99A22100004    7 heures – 285 euros - Présentiel</vt:lpstr>
      <vt:lpstr>Réunion de concertation pluridisciplinaires (RCP) : Dilatation des bronches (non mucoviscidose,  non dyskinésies ciliaires primitives)   Fiche action de DPC référence n° 99A22100004   4 x  2h = 8 heures – 350 euros - Non présentiel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université de rang mondial,  un territoire unique en Europe</dc:title>
  <dc:creator>PARIS Virginie</dc:creator>
  <dc:description>Pour présentation sous charte Paris-Saclay 2019</dc:description>
  <cp:lastModifiedBy>Laurence Philipona - Agis</cp:lastModifiedBy>
  <cp:revision>185</cp:revision>
  <cp:lastPrinted>2021-03-10T09:48:49Z</cp:lastPrinted>
  <dcterms:created xsi:type="dcterms:W3CDTF">2016-06-22T13:58:48Z</dcterms:created>
  <dcterms:modified xsi:type="dcterms:W3CDTF">2021-04-13T07:27:07Z</dcterms:modified>
  <cp:category>Modèle Powerpoint UPSaclay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0x01010014A5375287F7B842B1714C41EEC5F404</vt:lpwstr>
  </property>
</Properties>
</file>