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7"/>
  </p:notesMasterIdLst>
  <p:sldIdLst>
    <p:sldId id="260" r:id="rId5"/>
    <p:sldId id="261" r:id="rId6"/>
  </p:sldIdLst>
  <p:sldSz cx="9144000" cy="6858000" type="screen4x3"/>
  <p:notesSz cx="6797675" cy="987266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ence Philipona - Agis" initials="LP-A" lastIdx="6" clrIdx="0">
    <p:extLst>
      <p:ext uri="{19B8F6BF-5375-455C-9EA6-DF929625EA0E}">
        <p15:presenceInfo xmlns:p15="http://schemas.microsoft.com/office/powerpoint/2012/main" userId="S-1-5-21-747297464-3559334963-3189168801-2237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56A2"/>
    <a:srgbClr val="D9F3FF"/>
    <a:srgbClr val="63003C"/>
    <a:srgbClr val="C39BE1"/>
    <a:srgbClr val="0264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5348"/>
          </a:xfrm>
          <a:prstGeom prst="rect">
            <a:avLst/>
          </a:prstGeom>
        </p:spPr>
        <p:txBody>
          <a:bodyPr vert="horz" lIns="91440" tIns="45720" rIns="91440" bIns="45720" rtlCol="0"/>
          <a:lstStyle>
            <a:lvl1pPr algn="r">
              <a:defRPr sz="1200"/>
            </a:lvl1pPr>
          </a:lstStyle>
          <a:p>
            <a:fld id="{8D520EC3-2BB1-4B95-8482-6EAD0ED094C6}" type="datetimeFigureOut">
              <a:rPr lang="fr-FR" smtClean="0"/>
              <a:t>13/04/2021</a:t>
            </a:fld>
            <a:endParaRPr lang="fr-FR"/>
          </a:p>
        </p:txBody>
      </p:sp>
      <p:sp>
        <p:nvSpPr>
          <p:cNvPr id="4" name="Espace réservé de l'image des diapositives 3"/>
          <p:cNvSpPr>
            <a:spLocks noGrp="1" noRot="1" noChangeAspect="1"/>
          </p:cNvSpPr>
          <p:nvPr>
            <p:ph type="sldImg" idx="2"/>
          </p:nvPr>
        </p:nvSpPr>
        <p:spPr>
          <a:xfrm>
            <a:off x="1177925" y="1233488"/>
            <a:ext cx="4441825" cy="3332162"/>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51219"/>
            <a:ext cx="5438140" cy="3887361"/>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377317"/>
            <a:ext cx="2945659" cy="49534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377317"/>
            <a:ext cx="2945659" cy="495347"/>
          </a:xfrm>
          <a:prstGeom prst="rect">
            <a:avLst/>
          </a:prstGeom>
        </p:spPr>
        <p:txBody>
          <a:bodyPr vert="horz" lIns="91440" tIns="45720" rIns="91440" bIns="45720" rtlCol="0" anchor="b"/>
          <a:lstStyle>
            <a:lvl1pPr algn="r">
              <a:defRPr sz="1200"/>
            </a:lvl1pPr>
          </a:lstStyle>
          <a:p>
            <a:fld id="{288F0BC2-53D0-42FA-AC3C-574F8AA082EC}" type="slidenum">
              <a:rPr lang="fr-FR" smtClean="0"/>
              <a:t>‹N°›</a:t>
            </a:fld>
            <a:endParaRPr lang="fr-FR"/>
          </a:p>
        </p:txBody>
      </p:sp>
    </p:spTree>
    <p:extLst>
      <p:ext uri="{BB962C8B-B14F-4D97-AF65-F5344CB8AC3E}">
        <p14:creationId xmlns:p14="http://schemas.microsoft.com/office/powerpoint/2010/main" val="3692211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6300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fr-FR" sz="1350" dirty="0">
              <a:solidFill>
                <a:srgbClr val="FFFFFF"/>
              </a:solidFill>
            </a:endParaRPr>
          </a:p>
        </p:txBody>
      </p:sp>
      <p:sp>
        <p:nvSpPr>
          <p:cNvPr id="2" name="Title 1"/>
          <p:cNvSpPr>
            <a:spLocks noGrp="1"/>
          </p:cNvSpPr>
          <p:nvPr>
            <p:ph type="ctrTitle"/>
          </p:nvPr>
        </p:nvSpPr>
        <p:spPr>
          <a:xfrm>
            <a:off x="272128" y="2165229"/>
            <a:ext cx="4787999" cy="3252160"/>
          </a:xfrm>
        </p:spPr>
        <p:txBody>
          <a:bodyPr anchor="b">
            <a:normAutofit/>
          </a:bodyPr>
          <a:lstStyle>
            <a:lvl1pPr algn="l">
              <a:defRPr sz="6000">
                <a:solidFill>
                  <a:schemeClr val="bg1"/>
                </a:solidFill>
              </a:defRPr>
            </a:lvl1pPr>
          </a:lstStyle>
          <a:p>
            <a:r>
              <a:rPr lang="fr-FR" dirty="0" smtClean="0"/>
              <a:t>Modifiez le style du titre</a:t>
            </a:r>
            <a:endParaRPr lang="en-US" dirty="0"/>
          </a:p>
        </p:txBody>
      </p:sp>
      <p:sp>
        <p:nvSpPr>
          <p:cNvPr id="3" name="Subtitle 2"/>
          <p:cNvSpPr>
            <a:spLocks noGrp="1"/>
          </p:cNvSpPr>
          <p:nvPr>
            <p:ph type="subTitle" idx="1"/>
          </p:nvPr>
        </p:nvSpPr>
        <p:spPr>
          <a:xfrm>
            <a:off x="272128" y="5529528"/>
            <a:ext cx="4787999" cy="746185"/>
          </a:xfrm>
        </p:spPr>
        <p:txBody>
          <a:bodyPr anchor="b">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Modifiez le style des sous-titres du masque</a:t>
            </a:r>
            <a:endParaRPr lang="en-US" dirty="0"/>
          </a:p>
        </p:txBody>
      </p:sp>
      <p:pic>
        <p:nvPicPr>
          <p:cNvPr id="11" name="Picture 1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70160" y="4412315"/>
            <a:ext cx="2088000" cy="2454311"/>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 name="Imag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72128" y="404664"/>
            <a:ext cx="4610337" cy="1022403"/>
          </a:xfrm>
          <a:prstGeom prst="rect">
            <a:avLst/>
          </a:prstGeom>
        </p:spPr>
      </p:pic>
    </p:spTree>
    <p:extLst>
      <p:ext uri="{BB962C8B-B14F-4D97-AF65-F5344CB8AC3E}">
        <p14:creationId xmlns:p14="http://schemas.microsoft.com/office/powerpoint/2010/main" val="15751273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p:cNvSpPr/>
          <p:nvPr userDrawn="1"/>
        </p:nvSpPr>
        <p:spPr>
          <a:xfrm>
            <a:off x="0" y="0"/>
            <a:ext cx="5305244" cy="6858000"/>
          </a:xfrm>
          <a:prstGeom prst="rect">
            <a:avLst/>
          </a:prstGeom>
          <a:solidFill>
            <a:srgbClr val="63003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fr-FR" sz="1350">
              <a:solidFill>
                <a:srgbClr val="FFFFFF"/>
              </a:solidFill>
            </a:endParaRPr>
          </a:p>
        </p:txBody>
      </p:sp>
      <p:sp>
        <p:nvSpPr>
          <p:cNvPr id="2" name="Title 1"/>
          <p:cNvSpPr>
            <a:spLocks noGrp="1"/>
          </p:cNvSpPr>
          <p:nvPr>
            <p:ph type="title"/>
          </p:nvPr>
        </p:nvSpPr>
        <p:spPr>
          <a:xfrm>
            <a:off x="5382883" y="365126"/>
            <a:ext cx="3614467" cy="1325563"/>
          </a:xfrm>
        </p:spPr>
        <p:txBody>
          <a:bodyPr anchor="b">
            <a:normAutofit/>
          </a:bodyPr>
          <a:lstStyle>
            <a:lvl1pPr>
              <a:defRPr sz="2800"/>
            </a:lvl1pPr>
          </a:lstStyle>
          <a:p>
            <a:r>
              <a:rPr lang="fr-FR" dirty="0" smtClean="0"/>
              <a:t>Modifiez le style du titre</a:t>
            </a:r>
            <a:endParaRPr lang="en-US" dirty="0"/>
          </a:p>
        </p:txBody>
      </p:sp>
      <p:sp>
        <p:nvSpPr>
          <p:cNvPr id="3" name="Content Placeholder 2"/>
          <p:cNvSpPr>
            <a:spLocks noGrp="1"/>
          </p:cNvSpPr>
          <p:nvPr>
            <p:ph idx="1"/>
          </p:nvPr>
        </p:nvSpPr>
        <p:spPr>
          <a:xfrm>
            <a:off x="5382883" y="1825625"/>
            <a:ext cx="3614468" cy="4351338"/>
          </a:xfrm>
        </p:spPr>
        <p:txBody>
          <a:bodyPr>
            <a:normAutofit/>
          </a:bodyPr>
          <a:lstStyle>
            <a:lvl1pPr>
              <a:defRPr sz="2400"/>
            </a:lvl1pPr>
            <a:lvl2pPr>
              <a:defRPr sz="2000"/>
            </a:lvl2pPr>
            <a:lvl3pPr>
              <a:defRPr sz="1800"/>
            </a:lvl3pPr>
            <a:lvl4pPr>
              <a:defRPr sz="1600"/>
            </a:lvl4pPr>
            <a:lvl5pPr>
              <a:defRPr sz="1600"/>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pic>
        <p:nvPicPr>
          <p:cNvPr id="6" name="Imag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84168" y="6165304"/>
            <a:ext cx="3053998" cy="679844"/>
          </a:xfrm>
          <a:prstGeom prst="rect">
            <a:avLst/>
          </a:prstGeom>
        </p:spPr>
      </p:pic>
    </p:spTree>
    <p:extLst>
      <p:ext uri="{BB962C8B-B14F-4D97-AF65-F5344CB8AC3E}">
        <p14:creationId xmlns:p14="http://schemas.microsoft.com/office/powerpoint/2010/main" val="343398523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5382883" y="365126"/>
            <a:ext cx="3631721" cy="5837715"/>
          </a:xfrm>
        </p:spPr>
        <p:txBody>
          <a:bodyPr>
            <a:normAutofit/>
          </a:bodyPr>
          <a:lstStyle>
            <a:lvl1pPr>
              <a:defRPr sz="4000"/>
            </a:lvl1pPr>
          </a:lstStyle>
          <a:p>
            <a:r>
              <a:rPr lang="fr-FR" dirty="0" smtClean="0"/>
              <a:t>Modifiez le style du titre</a:t>
            </a:r>
            <a:endParaRPr lang="fr-FR" dirty="0"/>
          </a:p>
        </p:txBody>
      </p:sp>
      <p:sp>
        <p:nvSpPr>
          <p:cNvPr id="7" name="Rectangle 6"/>
          <p:cNvSpPr/>
          <p:nvPr userDrawn="1"/>
        </p:nvSpPr>
        <p:spPr>
          <a:xfrm>
            <a:off x="0" y="0"/>
            <a:ext cx="5305246" cy="6858000"/>
          </a:xfrm>
          <a:prstGeom prst="rect">
            <a:avLst/>
          </a:prstGeom>
          <a:solidFill>
            <a:srgbClr val="63003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fr-FR" sz="1350">
              <a:solidFill>
                <a:srgbClr val="FFFFFF"/>
              </a:solidFill>
            </a:endParaRPr>
          </a:p>
        </p:txBody>
      </p:sp>
      <p:pic>
        <p:nvPicPr>
          <p:cNvPr id="6" name="Imag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90002" y="6165304"/>
            <a:ext cx="3053998" cy="679844"/>
          </a:xfrm>
          <a:prstGeom prst="rect">
            <a:avLst/>
          </a:prstGeom>
        </p:spPr>
      </p:pic>
    </p:spTree>
    <p:extLst>
      <p:ext uri="{BB962C8B-B14F-4D97-AF65-F5344CB8AC3E}">
        <p14:creationId xmlns:p14="http://schemas.microsoft.com/office/powerpoint/2010/main" val="152473887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Diapo contenu numéro">
    <p:spTree>
      <p:nvGrpSpPr>
        <p:cNvPr id="1" name=""/>
        <p:cNvGrpSpPr/>
        <p:nvPr/>
      </p:nvGrpSpPr>
      <p:grpSpPr>
        <a:xfrm>
          <a:off x="0" y="0"/>
          <a:ext cx="0" cy="0"/>
          <a:chOff x="0" y="0"/>
          <a:chExt cx="0" cy="0"/>
        </a:xfrm>
      </p:grpSpPr>
      <p:sp>
        <p:nvSpPr>
          <p:cNvPr id="20" name="Rectangle 19"/>
          <p:cNvSpPr/>
          <p:nvPr userDrawn="1"/>
        </p:nvSpPr>
        <p:spPr>
          <a:xfrm>
            <a:off x="0" y="0"/>
            <a:ext cx="9144000" cy="1268760"/>
          </a:xfrm>
          <a:prstGeom prst="rect">
            <a:avLst/>
          </a:prstGeom>
          <a:solidFill>
            <a:srgbClr val="6300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FFFF"/>
              </a:solidFill>
            </a:endParaRPr>
          </a:p>
        </p:txBody>
      </p:sp>
      <p:pic>
        <p:nvPicPr>
          <p:cNvPr id="21" name="Picture 13"/>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8075734" y="188760"/>
            <a:ext cx="918806" cy="10800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1" name="Titre 1"/>
          <p:cNvSpPr>
            <a:spLocks noGrp="1"/>
          </p:cNvSpPr>
          <p:nvPr>
            <p:ph type="title"/>
          </p:nvPr>
        </p:nvSpPr>
        <p:spPr>
          <a:xfrm>
            <a:off x="467544" y="274638"/>
            <a:ext cx="7632848" cy="562074"/>
          </a:xfrm>
        </p:spPr>
        <p:txBody>
          <a:bodyPr>
            <a:normAutofit/>
          </a:bodyPr>
          <a:lstStyle>
            <a:lvl1pPr>
              <a:defRPr sz="2800">
                <a:solidFill>
                  <a:schemeClr val="bg1"/>
                </a:solidFill>
              </a:defRPr>
            </a:lvl1pPr>
          </a:lstStyle>
          <a:p>
            <a:r>
              <a:rPr lang="fr-FR" smtClean="0"/>
              <a:t>Modifiez le style du titre</a:t>
            </a:r>
            <a:endParaRPr lang="fr-FR" dirty="0"/>
          </a:p>
        </p:txBody>
      </p:sp>
      <p:sp>
        <p:nvSpPr>
          <p:cNvPr id="13" name="Espace réservé du numéro de diapositive 5"/>
          <p:cNvSpPr>
            <a:spLocks noGrp="1"/>
          </p:cNvSpPr>
          <p:nvPr>
            <p:ph type="sldNum" sz="quarter" idx="12"/>
          </p:nvPr>
        </p:nvSpPr>
        <p:spPr>
          <a:xfrm>
            <a:off x="467544" y="6356350"/>
            <a:ext cx="1080120" cy="365125"/>
          </a:xfrm>
          <a:prstGeom prst="rect">
            <a:avLst/>
          </a:prstGeom>
        </p:spPr>
        <p:txBody>
          <a:bodyPr/>
          <a:lstStyle>
            <a:lvl1pPr>
              <a:defRPr lang="fr-FR" sz="1000" smtClean="0">
                <a:solidFill>
                  <a:schemeClr val="tx1"/>
                </a:solidFill>
              </a:defRPr>
            </a:lvl1pPr>
          </a:lstStyle>
          <a:p>
            <a:fld id="{641C90A5-C474-45C2-8719-E69FDD0C6A55}" type="slidenum">
              <a:rPr>
                <a:solidFill>
                  <a:srgbClr val="63003C"/>
                </a:solidFill>
              </a:rPr>
              <a:pPr/>
              <a:t>‹N°›</a:t>
            </a:fld>
            <a:endParaRPr dirty="0">
              <a:solidFill>
                <a:srgbClr val="63003C"/>
              </a:solidFill>
            </a:endParaRPr>
          </a:p>
        </p:txBody>
      </p:sp>
      <p:sp>
        <p:nvSpPr>
          <p:cNvPr id="14" name="Espace réservé du contenu 2"/>
          <p:cNvSpPr>
            <a:spLocks noGrp="1"/>
          </p:cNvSpPr>
          <p:nvPr>
            <p:ph idx="1"/>
          </p:nvPr>
        </p:nvSpPr>
        <p:spPr bwMode="gray">
          <a:xfrm>
            <a:off x="467544" y="1556792"/>
            <a:ext cx="7632848" cy="4641124"/>
          </a:xfrm>
        </p:spPr>
        <p:txBody>
          <a:bodyPr/>
          <a:lstStyle>
            <a:lvl1pPr marL="504000" indent="-504000">
              <a:spcBef>
                <a:spcPts val="1400"/>
              </a:spcBef>
              <a:spcAft>
                <a:spcPts val="0"/>
              </a:spcAft>
              <a:buClr>
                <a:srgbClr val="63003C"/>
              </a:buClr>
              <a:buSzPct val="150000"/>
              <a:buFont typeface="+mj-lt"/>
              <a:buAutoNum type="arabicPeriod"/>
              <a:defRPr/>
            </a:lvl1pPr>
            <a:lvl2pPr marL="504000">
              <a:buClr>
                <a:srgbClr val="63003C"/>
              </a:buClr>
              <a:defRPr/>
            </a:lvl2pPr>
            <a:lvl3pPr marL="504000">
              <a:buClr>
                <a:srgbClr val="63003C"/>
              </a:buClr>
              <a:defRPr/>
            </a:lvl3pPr>
            <a:lvl4pPr marL="684000">
              <a:buClr>
                <a:srgbClr val="63003C"/>
              </a:buClr>
              <a:defRPr/>
            </a:lvl4pPr>
            <a:lvl5pPr marL="684000" indent="0">
              <a:buClr>
                <a:srgbClr val="63003C"/>
              </a:buClr>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pic>
        <p:nvPicPr>
          <p:cNvPr id="19" name="Picture 13"/>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8075734" y="1700808"/>
            <a:ext cx="918806" cy="10800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4" name="Imag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073144" y="6041631"/>
            <a:ext cx="3053998" cy="679844"/>
          </a:xfrm>
          <a:prstGeom prst="rect">
            <a:avLst/>
          </a:prstGeom>
        </p:spPr>
      </p:pic>
    </p:spTree>
    <p:extLst>
      <p:ext uri="{BB962C8B-B14F-4D97-AF65-F5344CB8AC3E}">
        <p14:creationId xmlns:p14="http://schemas.microsoft.com/office/powerpoint/2010/main" val="11579932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046173-2B5A-4462-9100-69D7613B339B}" type="datetimeFigureOut">
              <a:rPr lang="fr-FR" smtClean="0">
                <a:solidFill>
                  <a:srgbClr val="63003C">
                    <a:tint val="75000"/>
                  </a:srgbClr>
                </a:solidFill>
              </a:rPr>
              <a:pPr/>
              <a:t>13/04/2021</a:t>
            </a:fld>
            <a:endParaRPr lang="fr-FR">
              <a:solidFill>
                <a:srgbClr val="63003C">
                  <a:tint val="75000"/>
                </a:srgb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solidFill>
                <a:srgbClr val="63003C">
                  <a:tint val="75000"/>
                </a:srgb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B0FBA5-3649-4193-81EC-FC1C61F9B58C}" type="slidenum">
              <a:rPr lang="fr-FR" smtClean="0">
                <a:solidFill>
                  <a:srgbClr val="63003C">
                    <a:tint val="75000"/>
                  </a:srgbClr>
                </a:solidFill>
              </a:rPr>
              <a:pPr/>
              <a:t>‹N°›</a:t>
            </a:fld>
            <a:endParaRPr lang="fr-FR">
              <a:solidFill>
                <a:srgbClr val="63003C">
                  <a:tint val="75000"/>
                </a:srgbClr>
              </a:solidFill>
            </a:endParaRPr>
          </a:p>
        </p:txBody>
      </p:sp>
    </p:spTree>
    <p:extLst>
      <p:ext uri="{BB962C8B-B14F-4D97-AF65-F5344CB8AC3E}">
        <p14:creationId xmlns:p14="http://schemas.microsoft.com/office/powerpoint/2010/main" val="77417497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7" r:id="rId4"/>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lumMod val="75000"/>
              <a:lumOff val="2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lumMod val="75000"/>
              <a:lumOff val="2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lumMod val="75000"/>
              <a:lumOff val="2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94320"/>
            <a:ext cx="8208912" cy="1124744"/>
          </a:xfrm>
        </p:spPr>
        <p:txBody>
          <a:bodyPr>
            <a:noAutofit/>
          </a:bodyPr>
          <a:lstStyle/>
          <a:p>
            <a:pPr algn="ctr"/>
            <a:r>
              <a:rPr lang="fr-FR" sz="1800" dirty="0" smtClean="0"/>
              <a:t>Douleur et accompagnement dans le handicap, </a:t>
            </a:r>
            <a:br>
              <a:rPr lang="fr-FR" sz="1800" dirty="0" smtClean="0"/>
            </a:br>
            <a:r>
              <a:rPr lang="fr-FR" sz="1800" dirty="0" smtClean="0"/>
              <a:t>déficience intellectuelle et l’autisme</a:t>
            </a:r>
            <a:r>
              <a:rPr lang="fr-FR" sz="1800" dirty="0" smtClean="0"/>
              <a:t>  </a:t>
            </a:r>
            <a:r>
              <a:rPr lang="fr-FR" sz="1600" dirty="0" smtClean="0"/>
              <a:t/>
            </a:r>
            <a:br>
              <a:rPr lang="fr-FR" sz="1600" dirty="0" smtClean="0"/>
            </a:br>
            <a:r>
              <a:rPr lang="fr-FR" sz="1600" dirty="0" smtClean="0"/>
              <a:t>Fiche </a:t>
            </a:r>
            <a:r>
              <a:rPr lang="fr-FR" sz="1600" dirty="0"/>
              <a:t>action de </a:t>
            </a:r>
            <a:r>
              <a:rPr lang="fr-FR" sz="1600" dirty="0" smtClean="0"/>
              <a:t>DPC </a:t>
            </a:r>
            <a:r>
              <a:rPr lang="fr-FR" sz="1600" dirty="0"/>
              <a:t>référence n° </a:t>
            </a:r>
            <a:r>
              <a:rPr lang="fr-FR" sz="1600" dirty="0" smtClean="0"/>
              <a:t>99A22100004</a:t>
            </a:r>
            <a:br>
              <a:rPr lang="fr-FR" sz="1600" dirty="0" smtClean="0"/>
            </a:br>
            <a:r>
              <a:rPr lang="fr-FR" sz="2000" dirty="0"/>
              <a:t> </a:t>
            </a:r>
            <a:r>
              <a:rPr lang="fr-FR" sz="1600" dirty="0" smtClean="0"/>
              <a:t> </a:t>
            </a:r>
            <a:r>
              <a:rPr lang="fr-FR" sz="1600" dirty="0" smtClean="0"/>
              <a:t> 7 </a:t>
            </a:r>
            <a:r>
              <a:rPr lang="fr-FR" sz="1600" dirty="0" smtClean="0"/>
              <a:t>heures – </a:t>
            </a:r>
            <a:r>
              <a:rPr lang="fr-FR" sz="1600" dirty="0" smtClean="0"/>
              <a:t>285 </a:t>
            </a:r>
            <a:r>
              <a:rPr lang="fr-FR" sz="1600" dirty="0" smtClean="0"/>
              <a:t>euros - </a:t>
            </a:r>
            <a:r>
              <a:rPr lang="fr-FR" sz="1600" dirty="0"/>
              <a:t>P</a:t>
            </a:r>
            <a:r>
              <a:rPr lang="fr-FR" sz="1600" dirty="0" smtClean="0"/>
              <a:t>résentiel</a:t>
            </a:r>
            <a:endParaRPr lang="fr-FR" sz="1600" b="1"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188640"/>
            <a:ext cx="1337291" cy="936104"/>
          </a:xfrm>
          <a:prstGeom prst="rect">
            <a:avLst/>
          </a:prstGeom>
        </p:spPr>
      </p:pic>
      <p:sp>
        <p:nvSpPr>
          <p:cNvPr id="5" name="ZoneTexte 4"/>
          <p:cNvSpPr txBox="1"/>
          <p:nvPr/>
        </p:nvSpPr>
        <p:spPr>
          <a:xfrm>
            <a:off x="107504" y="1313384"/>
            <a:ext cx="8856984" cy="5463034"/>
          </a:xfrm>
          <a:prstGeom prst="rect">
            <a:avLst/>
          </a:prstGeom>
          <a:noFill/>
        </p:spPr>
        <p:txBody>
          <a:bodyPr wrap="square" rtlCol="0">
            <a:spAutoFit/>
          </a:bodyPr>
          <a:lstStyle/>
          <a:p>
            <a:endParaRPr lang="fr-FR" sz="900" b="1" u="sng" dirty="0" smtClean="0"/>
          </a:p>
          <a:p>
            <a:r>
              <a:rPr lang="fr-FR" sz="1100" b="1" u="sng" dirty="0" smtClean="0"/>
              <a:t>Résumé et objectifs : </a:t>
            </a:r>
          </a:p>
          <a:p>
            <a:pPr>
              <a:lnSpc>
                <a:spcPct val="150000"/>
              </a:lnSpc>
            </a:pPr>
            <a:endParaRPr lang="fr-FR" sz="1100" dirty="0" smtClean="0"/>
          </a:p>
          <a:p>
            <a:pPr>
              <a:lnSpc>
                <a:spcPct val="150000"/>
              </a:lnSpc>
            </a:pPr>
            <a:r>
              <a:rPr lang="fr-FR" sz="1100" dirty="0"/>
              <a:t>La douleur chez les personnes atteintes de déficiences intellectuelles et de troubles du spectre de l’autisme est sous-évaluée et mal prise en charge du fait des spécificités liées au handicap induit. Cette formation a pour objectif de présenter aux professionnels les différentes phases d’appréhension de la douleur, chez des personnes qui sont pour la plupart </a:t>
            </a:r>
            <a:r>
              <a:rPr lang="fr-FR" sz="1100" dirty="0" err="1"/>
              <a:t>dyscommunicantes</a:t>
            </a:r>
            <a:r>
              <a:rPr lang="fr-FR" sz="1100" dirty="0"/>
              <a:t>.</a:t>
            </a:r>
          </a:p>
          <a:p>
            <a:pPr>
              <a:lnSpc>
                <a:spcPct val="150000"/>
              </a:lnSpc>
            </a:pPr>
            <a:r>
              <a:rPr lang="fr-FR" sz="1100" dirty="0"/>
              <a:t>Cette deuxième journée de formation aborde de façon plus pragmatique et proche des pratiques quotidienne les aspects  de la prise en charge de la douleur chez ce public, ( pour rappel : cette formation est composée de 2 journées qui peuvent être suivies de manière consécutive ou indépendante). </a:t>
            </a:r>
            <a:endParaRPr lang="fr-FR" sz="1100" dirty="0" smtClean="0"/>
          </a:p>
          <a:p>
            <a:pPr>
              <a:lnSpc>
                <a:spcPct val="150000"/>
              </a:lnSpc>
            </a:pPr>
            <a:endParaRPr lang="fr-FR" sz="1100" dirty="0" smtClean="0"/>
          </a:p>
          <a:p>
            <a:r>
              <a:rPr lang="fr-FR" sz="1100" b="1" u="sng" dirty="0" smtClean="0"/>
              <a:t>Les </a:t>
            </a:r>
            <a:r>
              <a:rPr lang="fr-FR" sz="1100" b="1" u="sng" dirty="0"/>
              <a:t>objectifs de cette formation de DPC </a:t>
            </a:r>
            <a:r>
              <a:rPr lang="fr-FR" sz="1100" b="1" u="sng" dirty="0" smtClean="0"/>
              <a:t>sont </a:t>
            </a:r>
            <a:r>
              <a:rPr lang="fr-FR" sz="1100" b="1" u="sng" dirty="0"/>
              <a:t>de : </a:t>
            </a:r>
            <a:endParaRPr lang="fr-FR" sz="1100" b="1" u="sng" dirty="0" smtClean="0"/>
          </a:p>
          <a:p>
            <a:endParaRPr lang="fr-FR" sz="1100" b="1" u="sng" dirty="0"/>
          </a:p>
          <a:p>
            <a:pPr marL="171450" indent="-171450">
              <a:buFont typeface="Arial" panose="020B0604020202020204" pitchFamily="34" charset="0"/>
              <a:buChar char="•"/>
            </a:pPr>
            <a:r>
              <a:rPr lang="fr-FR" sz="1100" dirty="0" smtClean="0"/>
              <a:t>                    Mettre </a:t>
            </a:r>
            <a:r>
              <a:rPr lang="fr-FR" sz="1100" dirty="0"/>
              <a:t>en œuvre un plan de prévention des pathologies somatiques potentiellement douloureuses de cette population</a:t>
            </a:r>
          </a:p>
          <a:p>
            <a:pPr marL="171450" indent="-171450">
              <a:buFont typeface="Arial" panose="020B0604020202020204" pitchFamily="34" charset="0"/>
              <a:buChar char="•"/>
            </a:pPr>
            <a:r>
              <a:rPr lang="fr-FR" sz="1100" dirty="0"/>
              <a:t>	Connaitre les différentes modalités de prise en charge de la douleur et des autres symptômes d’inconfort.</a:t>
            </a:r>
          </a:p>
          <a:p>
            <a:pPr marL="171450" indent="-171450">
              <a:buFont typeface="Arial" panose="020B0604020202020204" pitchFamily="34" charset="0"/>
              <a:buChar char="•"/>
            </a:pPr>
            <a:r>
              <a:rPr lang="fr-FR" sz="1100" dirty="0"/>
              <a:t>	Proposer à la lumière de cas pratiques, des recommandations et des conseils utiles pour prendre en </a:t>
            </a:r>
            <a:r>
              <a:rPr lang="fr-FR" sz="1100" dirty="0" smtClean="0"/>
              <a:t>charge</a:t>
            </a:r>
          </a:p>
          <a:p>
            <a:r>
              <a:rPr lang="fr-FR" sz="1100" dirty="0"/>
              <a:t> </a:t>
            </a:r>
            <a:r>
              <a:rPr lang="fr-FR" sz="1100" dirty="0" smtClean="0"/>
              <a:t>                        cette</a:t>
            </a:r>
            <a:r>
              <a:rPr lang="fr-FR" sz="1100" dirty="0"/>
              <a:t> population de façon multimodale et interdisciplinaire</a:t>
            </a:r>
            <a:r>
              <a:rPr lang="fr-FR" sz="1100" dirty="0" smtClean="0"/>
              <a:t>.</a:t>
            </a:r>
            <a:endParaRPr lang="fr-FR" sz="1100" dirty="0"/>
          </a:p>
          <a:p>
            <a:pPr marL="171450" indent="-171450">
              <a:buFont typeface="Arial" panose="020B0604020202020204" pitchFamily="34" charset="0"/>
              <a:buChar char="•"/>
            </a:pPr>
            <a:r>
              <a:rPr lang="fr-FR" sz="1100" dirty="0"/>
              <a:t>	Travailler à la mise en place d’un protocole d’accompagnement. </a:t>
            </a:r>
          </a:p>
          <a:p>
            <a:pPr marL="171450" indent="-171450">
              <a:buFont typeface="Arial" panose="020B0604020202020204" pitchFamily="34" charset="0"/>
              <a:buChar char="•"/>
            </a:pPr>
            <a:endParaRPr lang="fr-FR" sz="1100" dirty="0"/>
          </a:p>
          <a:p>
            <a:pPr>
              <a:lnSpc>
                <a:spcPct val="150000"/>
              </a:lnSpc>
            </a:pPr>
            <a:r>
              <a:rPr lang="fr-FR" sz="1100" dirty="0"/>
              <a:t>A travers l’étude de cas concrets et la revue des connaissances de base sur l’évaluation de la douleur chez la personne déficiente intellectuelle ou autiste, durant cette seconde journée (consulter le programme en PJ) les participants seront notamment amenés à découvrir les aspects manifestes ou intériorisés de la douleur dans le cadre de l’approche globale du patient en santé mentale. </a:t>
            </a:r>
            <a:r>
              <a:rPr lang="fr-FR" sz="1100" dirty="0"/>
              <a:t>	</a:t>
            </a:r>
            <a:endParaRPr lang="fr-FR" sz="1100" dirty="0" smtClean="0"/>
          </a:p>
          <a:p>
            <a:endParaRPr lang="fr-FR" sz="1100" dirty="0"/>
          </a:p>
          <a:p>
            <a:endParaRPr lang="fr-FR" sz="1100" dirty="0" smtClean="0"/>
          </a:p>
          <a:p>
            <a:endParaRPr lang="fr-FR" sz="1000" dirty="0"/>
          </a:p>
        </p:txBody>
      </p:sp>
    </p:spTree>
    <p:extLst>
      <p:ext uri="{BB962C8B-B14F-4D97-AF65-F5344CB8AC3E}">
        <p14:creationId xmlns:p14="http://schemas.microsoft.com/office/powerpoint/2010/main" val="3585378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1700808"/>
            <a:ext cx="8496944" cy="3744416"/>
          </a:xfrm>
        </p:spPr>
        <p:txBody>
          <a:bodyPr>
            <a:normAutofit/>
          </a:bodyPr>
          <a:lstStyle/>
          <a:p>
            <a:pPr marL="0" indent="0">
              <a:buNone/>
            </a:pPr>
            <a:r>
              <a:rPr lang="fr-FR" sz="1300" b="1" u="sng" dirty="0"/>
              <a:t>Publics concernés : </a:t>
            </a:r>
            <a:endParaRPr lang="fr-FR" sz="1300" dirty="0"/>
          </a:p>
          <a:p>
            <a:pPr marL="0" indent="0">
              <a:buNone/>
            </a:pPr>
            <a:r>
              <a:rPr lang="fr-FR" sz="1300" b="1" dirty="0" smtClean="0"/>
              <a:t>Médecins </a:t>
            </a:r>
            <a:r>
              <a:rPr lang="fr-FR" sz="1300" dirty="0"/>
              <a:t> </a:t>
            </a:r>
            <a:r>
              <a:rPr lang="fr-FR" sz="1300" dirty="0" smtClean="0"/>
              <a:t>: </a:t>
            </a:r>
            <a:r>
              <a:rPr lang="fr-FR" sz="1300" dirty="0"/>
              <a:t>Médecine </a:t>
            </a:r>
            <a:r>
              <a:rPr lang="fr-FR" sz="1300" dirty="0" smtClean="0"/>
              <a:t>générale,  Neurologue, Neuropsychiatre, Psychiatre </a:t>
            </a:r>
            <a:r>
              <a:rPr lang="fr-FR" sz="1300" dirty="0"/>
              <a:t>de l'enfant et de </a:t>
            </a:r>
            <a:r>
              <a:rPr lang="fr-FR" sz="1300" dirty="0" smtClean="0"/>
              <a:t>l'adolescent, Psychiatrie générale, Pédiatre</a:t>
            </a:r>
            <a:endParaRPr lang="fr-FR" sz="1300" dirty="0"/>
          </a:p>
          <a:p>
            <a:pPr marL="0" indent="0">
              <a:spcBef>
                <a:spcPts val="200"/>
              </a:spcBef>
              <a:buNone/>
            </a:pPr>
            <a:endParaRPr lang="fr-FR" sz="1300" b="1" dirty="0" smtClean="0"/>
          </a:p>
          <a:p>
            <a:pPr marL="0" indent="0">
              <a:spcBef>
                <a:spcPts val="200"/>
              </a:spcBef>
              <a:buNone/>
            </a:pPr>
            <a:r>
              <a:rPr lang="fr-FR" sz="1300" b="1" dirty="0" smtClean="0"/>
              <a:t>Pharmaciens</a:t>
            </a:r>
            <a:r>
              <a:rPr lang="fr-FR" sz="1300" b="1" dirty="0"/>
              <a:t> :</a:t>
            </a:r>
            <a:r>
              <a:rPr lang="fr-FR" sz="1300" dirty="0"/>
              <a:t> </a:t>
            </a:r>
            <a:r>
              <a:rPr lang="fr-FR" sz="1300" dirty="0" smtClean="0"/>
              <a:t>Titulaire et </a:t>
            </a:r>
            <a:r>
              <a:rPr lang="fr-FR" sz="1300" dirty="0" smtClean="0"/>
              <a:t>adjoint d'officine, Pharmacien </a:t>
            </a:r>
            <a:r>
              <a:rPr lang="fr-FR" sz="1300" dirty="0"/>
              <a:t>hospitalier</a:t>
            </a:r>
          </a:p>
          <a:p>
            <a:pPr marL="0" indent="0">
              <a:buNone/>
            </a:pPr>
            <a:r>
              <a:rPr lang="fr-FR" sz="1300" b="1" dirty="0" smtClean="0"/>
              <a:t>Infirmiers</a:t>
            </a:r>
            <a:r>
              <a:rPr lang="fr-FR" sz="1300" b="1" dirty="0"/>
              <a:t> </a:t>
            </a:r>
            <a:r>
              <a:rPr lang="fr-FR" sz="1300" b="1" dirty="0" smtClean="0"/>
              <a:t>:</a:t>
            </a:r>
            <a:r>
              <a:rPr lang="fr-FR" sz="1300" dirty="0" smtClean="0"/>
              <a:t> </a:t>
            </a:r>
            <a:r>
              <a:rPr lang="fr-FR" sz="1300" dirty="0" smtClean="0"/>
              <a:t>Infirmier </a:t>
            </a:r>
            <a:r>
              <a:rPr lang="fr-FR" sz="1300" dirty="0"/>
              <a:t>Diplômé d'Etat (</a:t>
            </a:r>
            <a:r>
              <a:rPr lang="fr-FR" sz="1300" dirty="0" smtClean="0"/>
              <a:t>IDE)</a:t>
            </a:r>
          </a:p>
          <a:p>
            <a:pPr marL="0" indent="0">
              <a:buNone/>
            </a:pPr>
            <a:r>
              <a:rPr lang="fr-FR" sz="1300" b="1" smtClean="0"/>
              <a:t>Aides-soignants </a:t>
            </a:r>
            <a:endParaRPr lang="fr-FR" sz="1300" b="1" dirty="0" smtClean="0"/>
          </a:p>
          <a:p>
            <a:pPr marL="0" indent="0">
              <a:buNone/>
            </a:pPr>
            <a:r>
              <a:rPr lang="fr-FR" sz="1300" b="1" dirty="0" smtClean="0"/>
              <a:t>Métiers </a:t>
            </a:r>
            <a:r>
              <a:rPr lang="fr-FR" sz="1300" b="1" dirty="0"/>
              <a:t>des soins de </a:t>
            </a:r>
            <a:r>
              <a:rPr lang="fr-FR" sz="1300" b="1" dirty="0" smtClean="0"/>
              <a:t>rééducation :</a:t>
            </a:r>
            <a:r>
              <a:rPr lang="fr-FR" sz="1300" dirty="0" smtClean="0"/>
              <a:t> Ergothérapeute, Masseur-kinésithérapeute, Psychomotricien</a:t>
            </a:r>
            <a:endParaRPr lang="fr-FR" sz="1300" dirty="0"/>
          </a:p>
          <a:p>
            <a:pPr marL="0" indent="0">
              <a:buNone/>
            </a:pPr>
            <a:endParaRPr lang="fr-FR" sz="1300" b="1" dirty="0"/>
          </a:p>
          <a:p>
            <a:pPr marL="0" indent="0">
              <a:buNone/>
            </a:pPr>
            <a:r>
              <a:rPr lang="fr-FR" sz="1300" b="1" dirty="0"/>
              <a:t> </a:t>
            </a:r>
            <a:r>
              <a:rPr lang="fr-FR" sz="1300" b="1" u="sng" dirty="0" smtClean="0"/>
              <a:t>Contacts </a:t>
            </a:r>
            <a:r>
              <a:rPr lang="fr-FR" sz="1300" b="1" u="sng" dirty="0"/>
              <a:t>et informations candidats </a:t>
            </a:r>
            <a:r>
              <a:rPr lang="fr-FR" sz="1300" b="1" dirty="0" smtClean="0"/>
              <a:t>:</a:t>
            </a:r>
          </a:p>
          <a:p>
            <a:pPr marL="0" indent="0">
              <a:buNone/>
            </a:pPr>
            <a:r>
              <a:rPr lang="fr-FR" sz="1300" b="1" dirty="0" smtClean="0"/>
              <a:t>Secrétariat » </a:t>
            </a:r>
            <a:r>
              <a:rPr lang="fr-FR" sz="1300" b="1" dirty="0"/>
              <a:t>celine.meyer@universite-paris-saclay.fr</a:t>
            </a:r>
          </a:p>
          <a:p>
            <a:pPr marL="0" indent="0">
              <a:buNone/>
            </a:pPr>
            <a:r>
              <a:rPr lang="fr-FR" sz="1300" b="1" dirty="0" smtClean="0"/>
              <a:t>Responsable formation » </a:t>
            </a:r>
            <a:r>
              <a:rPr lang="fr-FR" sz="1300" b="1" dirty="0"/>
              <a:t>djea.saravane@universite-paris-saclay.fr</a:t>
            </a:r>
          </a:p>
          <a:p>
            <a:endParaRPr lang="fr-FR" sz="1000"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188640"/>
            <a:ext cx="1337291" cy="936104"/>
          </a:xfrm>
          <a:prstGeom prst="rect">
            <a:avLst/>
          </a:prstGeom>
        </p:spPr>
      </p:pic>
      <p:sp>
        <p:nvSpPr>
          <p:cNvPr id="8" name="Titre 1"/>
          <p:cNvSpPr>
            <a:spLocks noGrp="1"/>
          </p:cNvSpPr>
          <p:nvPr>
            <p:ph type="title"/>
          </p:nvPr>
        </p:nvSpPr>
        <p:spPr>
          <a:xfrm>
            <a:off x="611560" y="94320"/>
            <a:ext cx="8208912" cy="1124744"/>
          </a:xfrm>
        </p:spPr>
        <p:txBody>
          <a:bodyPr>
            <a:noAutofit/>
          </a:bodyPr>
          <a:lstStyle/>
          <a:p>
            <a:pPr algn="ctr"/>
            <a:r>
              <a:rPr lang="fr-FR" sz="1800" dirty="0" smtClean="0"/>
              <a:t>Réunion </a:t>
            </a:r>
            <a:r>
              <a:rPr lang="fr-FR" sz="1800" dirty="0"/>
              <a:t>de concertation pluridisciplinaires (RCP) </a:t>
            </a:r>
            <a:r>
              <a:rPr lang="fr-FR" sz="1800" dirty="0" smtClean="0"/>
              <a:t>:</a:t>
            </a:r>
            <a:br>
              <a:rPr lang="fr-FR" sz="1800" dirty="0" smtClean="0"/>
            </a:br>
            <a:r>
              <a:rPr lang="fr-FR" sz="1800" dirty="0"/>
              <a:t>Dilatation des bronches (non mucoviscidose, </a:t>
            </a:r>
            <a:r>
              <a:rPr lang="fr-FR" sz="1800" dirty="0" smtClean="0"/>
              <a:t/>
            </a:r>
            <a:br>
              <a:rPr lang="fr-FR" sz="1800" dirty="0" smtClean="0"/>
            </a:br>
            <a:r>
              <a:rPr lang="fr-FR" sz="1800" dirty="0" smtClean="0"/>
              <a:t>non </a:t>
            </a:r>
            <a:r>
              <a:rPr lang="fr-FR" sz="1800" dirty="0"/>
              <a:t>dyskinésies ciliaires primitives) </a:t>
            </a:r>
            <a:r>
              <a:rPr lang="fr-FR" sz="1800" dirty="0" smtClean="0"/>
              <a:t> </a:t>
            </a:r>
            <a:r>
              <a:rPr lang="fr-FR" sz="1600" dirty="0" smtClean="0"/>
              <a:t/>
            </a:r>
            <a:br>
              <a:rPr lang="fr-FR" sz="1600" dirty="0" smtClean="0"/>
            </a:br>
            <a:r>
              <a:rPr lang="fr-FR" sz="1600" dirty="0" smtClean="0"/>
              <a:t>Fiche </a:t>
            </a:r>
            <a:r>
              <a:rPr lang="fr-FR" sz="1600" dirty="0"/>
              <a:t>action de </a:t>
            </a:r>
            <a:r>
              <a:rPr lang="fr-FR" sz="1600" dirty="0" smtClean="0"/>
              <a:t>DPC </a:t>
            </a:r>
            <a:r>
              <a:rPr lang="fr-FR" sz="1600" dirty="0"/>
              <a:t>référence n° </a:t>
            </a:r>
            <a:r>
              <a:rPr lang="fr-FR" sz="1600" dirty="0" smtClean="0"/>
              <a:t>99A22100004</a:t>
            </a:r>
            <a:br>
              <a:rPr lang="fr-FR" sz="1600" dirty="0" smtClean="0"/>
            </a:br>
            <a:r>
              <a:rPr lang="fr-FR" sz="2000" dirty="0"/>
              <a:t> </a:t>
            </a:r>
            <a:r>
              <a:rPr lang="fr-FR" sz="1600" dirty="0" smtClean="0"/>
              <a:t> 4 x  2h = 8 heures – 350 euros - Non présentiel</a:t>
            </a:r>
            <a:endParaRPr lang="fr-FR" sz="1600" b="1" dirty="0"/>
          </a:p>
        </p:txBody>
      </p:sp>
    </p:spTree>
    <p:extLst>
      <p:ext uri="{BB962C8B-B14F-4D97-AF65-F5344CB8AC3E}">
        <p14:creationId xmlns:p14="http://schemas.microsoft.com/office/powerpoint/2010/main" val="2749964520"/>
      </p:ext>
    </p:extLst>
  </p:cSld>
  <p:clrMapOvr>
    <a:masterClrMapping/>
  </p:clrMapOvr>
</p:sld>
</file>

<file path=ppt/theme/theme1.xml><?xml version="1.0" encoding="utf-8"?>
<a:theme xmlns:a="http://schemas.openxmlformats.org/drawingml/2006/main" name="1_Thème Office">
  <a:themeElements>
    <a:clrScheme name="UPSaclay">
      <a:dk1>
        <a:srgbClr val="63003C"/>
      </a:dk1>
      <a:lt1>
        <a:srgbClr val="FFFFFF"/>
      </a:lt1>
      <a:dk2>
        <a:srgbClr val="000000"/>
      </a:dk2>
      <a:lt2>
        <a:srgbClr val="BDC4BC"/>
      </a:lt2>
      <a:accent1>
        <a:srgbClr val="DA5200"/>
      </a:accent1>
      <a:accent2>
        <a:srgbClr val="006996"/>
      </a:accent2>
      <a:accent3>
        <a:srgbClr val="FFFFFF"/>
      </a:accent3>
      <a:accent4>
        <a:srgbClr val="86B700"/>
      </a:accent4>
      <a:accent5>
        <a:srgbClr val="464595"/>
      </a:accent5>
      <a:accent6>
        <a:srgbClr val="80143C"/>
      </a:accent6>
      <a:hlink>
        <a:srgbClr val="63003C"/>
      </a:hlink>
      <a:folHlink>
        <a:srgbClr val="B8ACD7"/>
      </a:folHlink>
    </a:clrScheme>
    <a:fontScheme name="Université Paris-Saclay">
      <a:majorFont>
        <a:latin typeface="Open Sans"/>
        <a:ea typeface=""/>
        <a:cs typeface="Arial Unicode MS"/>
      </a:majorFont>
      <a:minorFont>
        <a:latin typeface="Open Sans"/>
        <a:ea typeface=""/>
        <a:cs typeface="Arial Unicode MS"/>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4A5375287F7B842B1714C41EEC5F404" ma:contentTypeVersion="3" ma:contentTypeDescription="Crée un document." ma:contentTypeScope="" ma:versionID="49e4d68a6e63967bb26c92ac82a42af8">
  <xsd:schema xmlns:xsd="http://www.w3.org/2001/XMLSchema" xmlns:xs="http://www.w3.org/2001/XMLSchema" xmlns:p="http://schemas.microsoft.com/office/2006/metadata/properties" xmlns:ns2="http://schemas.microsoft.com/sharepoint/v3/fields" targetNamespace="http://schemas.microsoft.com/office/2006/metadata/properties" ma:root="true" ma:fieldsID="64e9bf36bc789e2afd72475ca03152d8" ns2:_="">
    <xsd:import namespace="http://schemas.microsoft.com/sharepoint/v3/fields"/>
    <xsd:element name="properties">
      <xsd:complexType>
        <xsd:sequence>
          <xsd:element name="documentManagement">
            <xsd:complexType>
              <xsd:all>
                <xsd:element ref="ns2:_Forma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Format" ma:index="8" nillable="true" ma:displayName="Format" ma:description="Type de support, format de fichier ou dimensions" ma:internalName="_Format">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ma:index="10" ma:displayName="Commentaires"/>
        <xsd:element name="keywords" minOccurs="0" maxOccurs="1" type="xsd:string"/>
        <xsd:element ref="dc:language" minOccurs="0" maxOccurs="1"/>
        <xsd:element name="category" minOccurs="0" maxOccurs="1" type="xsd:string" ma:index="9" ma:displayName="Type de document"/>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Format xmlns="http://schemas.microsoft.com/sharepoint/v3/fields">powerpoint</_Format>
  </documentManagement>
</p:properties>
</file>

<file path=customXml/itemProps1.xml><?xml version="1.0" encoding="utf-8"?>
<ds:datastoreItem xmlns:ds="http://schemas.openxmlformats.org/officeDocument/2006/customXml" ds:itemID="{3E442D67-05CF-4B84-A2A3-8E29449CD3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7709AE9-3688-4291-8692-9F92B74842F4}">
  <ds:schemaRefs>
    <ds:schemaRef ds:uri="http://schemas.microsoft.com/sharepoint/v3/contenttype/forms"/>
  </ds:schemaRefs>
</ds:datastoreItem>
</file>

<file path=customXml/itemProps3.xml><?xml version="1.0" encoding="utf-8"?>
<ds:datastoreItem xmlns:ds="http://schemas.openxmlformats.org/officeDocument/2006/customXml" ds:itemID="{B772772F-6296-440F-B3E0-36BAB4FC9B56}">
  <ds:schemaRefs>
    <ds:schemaRef ds:uri="http://purl.org/dc/elements/1.1/"/>
    <ds:schemaRef ds:uri="http://schemas.microsoft.com/sharepoint/v3/fields"/>
    <ds:schemaRef ds:uri="http://schemas.openxmlformats.org/package/2006/metadata/core-properties"/>
    <ds:schemaRef ds:uri="http://www.w3.org/XML/1998/namespace"/>
    <ds:schemaRef ds:uri="http://purl.org/dc/terms/"/>
    <ds:schemaRef ds:uri="http://schemas.microsoft.com/office/2006/documentManagement/types"/>
    <ds:schemaRef ds:uri="http://schemas.microsoft.com/office/2006/metadata/properties"/>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24674</TotalTime>
  <Words>404</Words>
  <Application>Microsoft Office PowerPoint</Application>
  <PresentationFormat>Affichage à l'écran (4:3)</PresentationFormat>
  <Paragraphs>29</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Arial Unicode MS</vt:lpstr>
      <vt:lpstr>Calibri</vt:lpstr>
      <vt:lpstr>Open Sans</vt:lpstr>
      <vt:lpstr>1_Thème Office</vt:lpstr>
      <vt:lpstr>Douleur et accompagnement dans le handicap,  déficience intellectuelle et l’autisme   Fiche action de DPC référence n° 99A22100004    7 heures – 285 euros - Présentiel</vt:lpstr>
      <vt:lpstr>Réunion de concertation pluridisciplinaires (RCP) : Dilatation des bronches (non mucoviscidose,  non dyskinésies ciliaires primitives)   Fiche action de DPC référence n° 99A22100004   4 x  2h = 8 heures – 350 euros - Non présentiel</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Une université de rang mondial,  un territoire unique en Europe</dc:title>
  <dc:creator>PARIS Virginie</dc:creator>
  <dc:description>Pour présentation sous charte Paris-Saclay 2019</dc:description>
  <cp:lastModifiedBy>Laurence Philipona - Agis</cp:lastModifiedBy>
  <cp:revision>186</cp:revision>
  <cp:lastPrinted>2021-03-10T09:48:49Z</cp:lastPrinted>
  <dcterms:created xsi:type="dcterms:W3CDTF">2016-06-22T13:58:48Z</dcterms:created>
  <dcterms:modified xsi:type="dcterms:W3CDTF">2021-04-13T07:26:34Z</dcterms:modified>
  <cp:category>Modèle Powerpoint UPSaclay</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0x01010014A5375287F7B842B1714C41EEC5F404</vt:lpwstr>
  </property>
</Properties>
</file>